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88" r:id="rId3"/>
    <p:sldId id="275" r:id="rId4"/>
    <p:sldId id="277" r:id="rId5"/>
    <p:sldId id="278" r:id="rId6"/>
    <p:sldId id="279" r:id="rId7"/>
    <p:sldId id="280" r:id="rId8"/>
    <p:sldId id="282" r:id="rId9"/>
    <p:sldId id="290" r:id="rId10"/>
    <p:sldId id="281" r:id="rId11"/>
    <p:sldId id="283" r:id="rId12"/>
    <p:sldId id="284" r:id="rId13"/>
    <p:sldId id="285" r:id="rId14"/>
    <p:sldId id="291" r:id="rId15"/>
    <p:sldId id="289" r:id="rId16"/>
    <p:sldId id="28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eskmine laa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Laadita, tabeliruudustik">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Laadi ja ruudustikut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1" autoAdjust="0"/>
    <p:restoredTop sz="94660"/>
  </p:normalViewPr>
  <p:slideViewPr>
    <p:cSldViewPr snapToGrid="0">
      <p:cViewPr varScale="1">
        <p:scale>
          <a:sx n="65" d="100"/>
          <a:sy n="65" d="100"/>
        </p:scale>
        <p:origin x="52"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7E4AD-A88D-43BA-ADDD-E4747C79FF44}" type="datetimeFigureOut">
              <a:rPr lang="et-EE" smtClean="0"/>
              <a:t>16.12.2020</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52B88-6885-4790-AEBD-7411C6DF0DF4}" type="slidenum">
              <a:rPr lang="et-EE" smtClean="0"/>
              <a:t>‹#›</a:t>
            </a:fld>
            <a:endParaRPr lang="et-EE"/>
          </a:p>
        </p:txBody>
      </p:sp>
    </p:spTree>
    <p:extLst>
      <p:ext uri="{BB962C8B-B14F-4D97-AF65-F5344CB8AC3E}">
        <p14:creationId xmlns:p14="http://schemas.microsoft.com/office/powerpoint/2010/main" val="27802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4681A139-75D3-43D8-8352-B49F5FAD7CEB}" type="datetime1">
              <a:rPr lang="et-EE" smtClean="0"/>
              <a:t>16.12.2020</a:t>
            </a:fld>
            <a:endParaRPr lang="et-EE"/>
          </a:p>
        </p:txBody>
      </p:sp>
      <p:sp>
        <p:nvSpPr>
          <p:cNvPr id="5" name="Footer Placeholder 4"/>
          <p:cNvSpPr>
            <a:spLocks noGrp="1"/>
          </p:cNvSpPr>
          <p:nvPr>
            <p:ph type="ftr" sz="quarter" idx="11"/>
          </p:nvPr>
        </p:nvSpPr>
        <p:spPr/>
        <p:txBody>
          <a:bodyPr/>
          <a:lstStyle/>
          <a:p>
            <a:r>
              <a:rPr lang="et-EE"/>
              <a:t>AB</a:t>
            </a:r>
          </a:p>
        </p:txBody>
      </p:sp>
      <p:sp>
        <p:nvSpPr>
          <p:cNvPr id="6" name="Slide Number Placeholder 5"/>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274313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45A0BFE2-F4C1-4BE4-BA50-EC927714121F}" type="datetime1">
              <a:rPr lang="et-EE" smtClean="0"/>
              <a:t>16.12.2020</a:t>
            </a:fld>
            <a:endParaRPr lang="et-EE"/>
          </a:p>
        </p:txBody>
      </p:sp>
      <p:sp>
        <p:nvSpPr>
          <p:cNvPr id="5" name="Footer Placeholder 4"/>
          <p:cNvSpPr>
            <a:spLocks noGrp="1"/>
          </p:cNvSpPr>
          <p:nvPr>
            <p:ph type="ftr" sz="quarter" idx="11"/>
          </p:nvPr>
        </p:nvSpPr>
        <p:spPr/>
        <p:txBody>
          <a:bodyPr/>
          <a:lstStyle/>
          <a:p>
            <a:r>
              <a:rPr lang="et-EE"/>
              <a:t>AB</a:t>
            </a:r>
          </a:p>
        </p:txBody>
      </p:sp>
      <p:sp>
        <p:nvSpPr>
          <p:cNvPr id="6" name="Slide Number Placeholder 5"/>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32628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97982A7A-A3C4-407E-ADD6-49D4710CEFA7}" type="datetime1">
              <a:rPr lang="et-EE" smtClean="0"/>
              <a:t>16.12.2020</a:t>
            </a:fld>
            <a:endParaRPr lang="et-EE"/>
          </a:p>
        </p:txBody>
      </p:sp>
      <p:sp>
        <p:nvSpPr>
          <p:cNvPr id="5" name="Footer Placeholder 4"/>
          <p:cNvSpPr>
            <a:spLocks noGrp="1"/>
          </p:cNvSpPr>
          <p:nvPr>
            <p:ph type="ftr" sz="quarter" idx="11"/>
          </p:nvPr>
        </p:nvSpPr>
        <p:spPr/>
        <p:txBody>
          <a:bodyPr/>
          <a:lstStyle/>
          <a:p>
            <a:r>
              <a:rPr lang="et-EE"/>
              <a:t>AB</a:t>
            </a:r>
          </a:p>
        </p:txBody>
      </p:sp>
      <p:sp>
        <p:nvSpPr>
          <p:cNvPr id="6" name="Slide Number Placeholder 5"/>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302146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6A2A36A6-265D-4B68-AD81-35CBA03C19B5}" type="datetime1">
              <a:rPr lang="et-EE" smtClean="0"/>
              <a:t>16.12.2020</a:t>
            </a:fld>
            <a:endParaRPr lang="et-EE"/>
          </a:p>
        </p:txBody>
      </p:sp>
      <p:sp>
        <p:nvSpPr>
          <p:cNvPr id="5" name="Footer Placeholder 4"/>
          <p:cNvSpPr>
            <a:spLocks noGrp="1"/>
          </p:cNvSpPr>
          <p:nvPr>
            <p:ph type="ftr" sz="quarter" idx="11"/>
          </p:nvPr>
        </p:nvSpPr>
        <p:spPr/>
        <p:txBody>
          <a:bodyPr/>
          <a:lstStyle/>
          <a:p>
            <a:r>
              <a:rPr lang="et-EE"/>
              <a:t>AB</a:t>
            </a:r>
          </a:p>
        </p:txBody>
      </p:sp>
      <p:sp>
        <p:nvSpPr>
          <p:cNvPr id="6" name="Slide Number Placeholder 5"/>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376674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3ED761F8-A68C-44F4-AF3D-BBF387939F04}" type="datetime1">
              <a:rPr lang="et-EE" smtClean="0"/>
              <a:t>16.12.2020</a:t>
            </a:fld>
            <a:endParaRPr lang="et-EE"/>
          </a:p>
        </p:txBody>
      </p:sp>
      <p:sp>
        <p:nvSpPr>
          <p:cNvPr id="5" name="Footer Placeholder 4"/>
          <p:cNvSpPr>
            <a:spLocks noGrp="1"/>
          </p:cNvSpPr>
          <p:nvPr>
            <p:ph type="ftr" sz="quarter" idx="11"/>
          </p:nvPr>
        </p:nvSpPr>
        <p:spPr/>
        <p:txBody>
          <a:bodyPr/>
          <a:lstStyle/>
          <a:p>
            <a:r>
              <a:rPr lang="et-EE"/>
              <a:t>AB</a:t>
            </a:r>
          </a:p>
        </p:txBody>
      </p:sp>
      <p:sp>
        <p:nvSpPr>
          <p:cNvPr id="6" name="Slide Number Placeholder 5"/>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216471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15C38450-0D65-43B1-8D80-1FC715C22995}" type="datetime1">
              <a:rPr lang="et-EE" smtClean="0"/>
              <a:t>16.12.2020</a:t>
            </a:fld>
            <a:endParaRPr lang="et-EE"/>
          </a:p>
        </p:txBody>
      </p:sp>
      <p:sp>
        <p:nvSpPr>
          <p:cNvPr id="6" name="Footer Placeholder 5"/>
          <p:cNvSpPr>
            <a:spLocks noGrp="1"/>
          </p:cNvSpPr>
          <p:nvPr>
            <p:ph type="ftr" sz="quarter" idx="11"/>
          </p:nvPr>
        </p:nvSpPr>
        <p:spPr/>
        <p:txBody>
          <a:bodyPr/>
          <a:lstStyle/>
          <a:p>
            <a:r>
              <a:rPr lang="et-EE"/>
              <a:t>AB</a:t>
            </a:r>
          </a:p>
        </p:txBody>
      </p:sp>
      <p:sp>
        <p:nvSpPr>
          <p:cNvPr id="7" name="Slide Number Placeholder 6"/>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339096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64B19260-18B5-4F8A-95A5-E765F1DAB6B6}" type="datetime1">
              <a:rPr lang="et-EE" smtClean="0"/>
              <a:t>16.12.2020</a:t>
            </a:fld>
            <a:endParaRPr lang="et-EE"/>
          </a:p>
        </p:txBody>
      </p:sp>
      <p:sp>
        <p:nvSpPr>
          <p:cNvPr id="8" name="Footer Placeholder 7"/>
          <p:cNvSpPr>
            <a:spLocks noGrp="1"/>
          </p:cNvSpPr>
          <p:nvPr>
            <p:ph type="ftr" sz="quarter" idx="11"/>
          </p:nvPr>
        </p:nvSpPr>
        <p:spPr/>
        <p:txBody>
          <a:bodyPr/>
          <a:lstStyle/>
          <a:p>
            <a:r>
              <a:rPr lang="et-EE"/>
              <a:t>AB</a:t>
            </a:r>
          </a:p>
        </p:txBody>
      </p:sp>
      <p:sp>
        <p:nvSpPr>
          <p:cNvPr id="9" name="Slide Number Placeholder 8"/>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350818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9F0C0E6E-7341-402B-B4A6-A1F4AC6A78CD}" type="datetime1">
              <a:rPr lang="et-EE" smtClean="0"/>
              <a:t>16.12.2020</a:t>
            </a:fld>
            <a:endParaRPr lang="et-EE"/>
          </a:p>
        </p:txBody>
      </p:sp>
      <p:sp>
        <p:nvSpPr>
          <p:cNvPr id="4" name="Footer Placeholder 3"/>
          <p:cNvSpPr>
            <a:spLocks noGrp="1"/>
          </p:cNvSpPr>
          <p:nvPr>
            <p:ph type="ftr" sz="quarter" idx="11"/>
          </p:nvPr>
        </p:nvSpPr>
        <p:spPr/>
        <p:txBody>
          <a:bodyPr/>
          <a:lstStyle/>
          <a:p>
            <a:r>
              <a:rPr lang="et-EE"/>
              <a:t>AB</a:t>
            </a:r>
          </a:p>
        </p:txBody>
      </p:sp>
      <p:sp>
        <p:nvSpPr>
          <p:cNvPr id="5" name="Slide Number Placeholder 4"/>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274059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87A3-5EDA-422B-9634-4D6F4EC09EEC}" type="datetime1">
              <a:rPr lang="et-EE" smtClean="0"/>
              <a:t>16.12.2020</a:t>
            </a:fld>
            <a:endParaRPr lang="et-EE"/>
          </a:p>
        </p:txBody>
      </p:sp>
      <p:sp>
        <p:nvSpPr>
          <p:cNvPr id="3" name="Footer Placeholder 2"/>
          <p:cNvSpPr>
            <a:spLocks noGrp="1"/>
          </p:cNvSpPr>
          <p:nvPr>
            <p:ph type="ftr" sz="quarter" idx="11"/>
          </p:nvPr>
        </p:nvSpPr>
        <p:spPr/>
        <p:txBody>
          <a:bodyPr/>
          <a:lstStyle/>
          <a:p>
            <a:r>
              <a:rPr lang="et-EE"/>
              <a:t>AB</a:t>
            </a:r>
          </a:p>
        </p:txBody>
      </p:sp>
      <p:sp>
        <p:nvSpPr>
          <p:cNvPr id="4" name="Slide Number Placeholder 3"/>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23828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E6F9EBEE-AA6E-4833-8F16-15B1A2F14F4D}" type="datetime1">
              <a:rPr lang="et-EE" smtClean="0"/>
              <a:t>16.12.2020</a:t>
            </a:fld>
            <a:endParaRPr lang="et-EE"/>
          </a:p>
        </p:txBody>
      </p:sp>
      <p:sp>
        <p:nvSpPr>
          <p:cNvPr id="6" name="Footer Placeholder 5"/>
          <p:cNvSpPr>
            <a:spLocks noGrp="1"/>
          </p:cNvSpPr>
          <p:nvPr>
            <p:ph type="ftr" sz="quarter" idx="11"/>
          </p:nvPr>
        </p:nvSpPr>
        <p:spPr/>
        <p:txBody>
          <a:bodyPr/>
          <a:lstStyle/>
          <a:p>
            <a:r>
              <a:rPr lang="et-EE"/>
              <a:t>AB</a:t>
            </a:r>
          </a:p>
        </p:txBody>
      </p:sp>
      <p:sp>
        <p:nvSpPr>
          <p:cNvPr id="7" name="Slide Number Placeholder 6"/>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408970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a:t>Pildi lisamiseks klõpsake ikooni</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E18CAD52-F93E-4264-8695-FF7EBAC12B4B}" type="datetime1">
              <a:rPr lang="et-EE" smtClean="0"/>
              <a:t>16.12.2020</a:t>
            </a:fld>
            <a:endParaRPr lang="et-EE"/>
          </a:p>
        </p:txBody>
      </p:sp>
      <p:sp>
        <p:nvSpPr>
          <p:cNvPr id="6" name="Footer Placeholder 5"/>
          <p:cNvSpPr>
            <a:spLocks noGrp="1"/>
          </p:cNvSpPr>
          <p:nvPr>
            <p:ph type="ftr" sz="quarter" idx="11"/>
          </p:nvPr>
        </p:nvSpPr>
        <p:spPr/>
        <p:txBody>
          <a:bodyPr/>
          <a:lstStyle/>
          <a:p>
            <a:r>
              <a:rPr lang="et-EE"/>
              <a:t>AB</a:t>
            </a:r>
          </a:p>
        </p:txBody>
      </p:sp>
      <p:sp>
        <p:nvSpPr>
          <p:cNvPr id="7" name="Slide Number Placeholder 6"/>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277902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0A6C4-23AF-4BF8-8BF4-F5AB2249CF19}" type="datetime1">
              <a:rPr lang="et-EE" smtClean="0"/>
              <a:t>16.12.2020</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t-EE"/>
              <a:t>AB</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FE49B-4BF0-4EBF-87E4-C9A54A989761}" type="slidenum">
              <a:rPr lang="et-EE" smtClean="0"/>
              <a:t>‹#›</a:t>
            </a:fld>
            <a:endParaRPr lang="et-EE"/>
          </a:p>
        </p:txBody>
      </p:sp>
    </p:spTree>
    <p:extLst>
      <p:ext uri="{BB962C8B-B14F-4D97-AF65-F5344CB8AC3E}">
        <p14:creationId xmlns:p14="http://schemas.microsoft.com/office/powerpoint/2010/main" val="33538986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4833A40-9614-4F7D-B027-C4CED5A48E41}"/>
              </a:ext>
            </a:extLst>
          </p:cNvPr>
          <p:cNvSpPr>
            <a:spLocks noGrp="1"/>
          </p:cNvSpPr>
          <p:nvPr>
            <p:ph type="ctrTitle"/>
          </p:nvPr>
        </p:nvSpPr>
        <p:spPr/>
        <p:txBody>
          <a:bodyPr/>
          <a:lstStyle/>
          <a:p>
            <a:r>
              <a:rPr lang="et-EE" dirty="0"/>
              <a:t>Järva valla üldplaneering</a:t>
            </a:r>
          </a:p>
        </p:txBody>
      </p:sp>
      <p:sp>
        <p:nvSpPr>
          <p:cNvPr id="3" name="Alapealkiri 2">
            <a:extLst>
              <a:ext uri="{FF2B5EF4-FFF2-40B4-BE49-F238E27FC236}">
                <a16:creationId xmlns:a16="http://schemas.microsoft.com/office/drawing/2014/main" id="{009295B1-D831-410B-BED0-5AED50FB303F}"/>
              </a:ext>
            </a:extLst>
          </p:cNvPr>
          <p:cNvSpPr>
            <a:spLocks noGrp="1"/>
          </p:cNvSpPr>
          <p:nvPr>
            <p:ph type="subTitle" idx="1"/>
          </p:nvPr>
        </p:nvSpPr>
        <p:spPr>
          <a:xfrm>
            <a:off x="1524000" y="5735637"/>
            <a:ext cx="9144000" cy="1056006"/>
          </a:xfrm>
        </p:spPr>
        <p:txBody>
          <a:bodyPr>
            <a:normAutofit fontScale="55000" lnSpcReduction="20000"/>
          </a:bodyPr>
          <a:lstStyle/>
          <a:p>
            <a:endParaRPr lang="et-EE" dirty="0"/>
          </a:p>
          <a:p>
            <a:r>
              <a:rPr lang="et-EE" dirty="0"/>
              <a:t>Avalikud arutelud</a:t>
            </a:r>
          </a:p>
          <a:p>
            <a:r>
              <a:rPr lang="et-EE" dirty="0"/>
              <a:t>Koigi, Imavere, Peetri, Järva-Jaani, Albu, Aravete, Koeru</a:t>
            </a:r>
          </a:p>
          <a:p>
            <a:r>
              <a:rPr lang="et-EE" dirty="0"/>
              <a:t>30. november … 3.detsember 2020</a:t>
            </a:r>
          </a:p>
        </p:txBody>
      </p:sp>
      <p:pic>
        <p:nvPicPr>
          <p:cNvPr id="5" name="Pilt 4">
            <a:extLst>
              <a:ext uri="{FF2B5EF4-FFF2-40B4-BE49-F238E27FC236}">
                <a16:creationId xmlns:a16="http://schemas.microsoft.com/office/drawing/2014/main" id="{217FA665-D615-41BA-9F17-D8594374778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93326" y="66357"/>
            <a:ext cx="1205347" cy="275144"/>
          </a:xfrm>
          <a:prstGeom prst="rect">
            <a:avLst/>
          </a:prstGeom>
        </p:spPr>
      </p:pic>
      <p:pic>
        <p:nvPicPr>
          <p:cNvPr id="4" name="Pilt 3">
            <a:extLst>
              <a:ext uri="{FF2B5EF4-FFF2-40B4-BE49-F238E27FC236}">
                <a16:creationId xmlns:a16="http://schemas.microsoft.com/office/drawing/2014/main" id="{E21C11D5-919B-4E89-A07F-5855B888D592}"/>
              </a:ext>
            </a:extLst>
          </p:cNvPr>
          <p:cNvPicPr>
            <a:picLocks noChangeAspect="1"/>
          </p:cNvPicPr>
          <p:nvPr/>
        </p:nvPicPr>
        <p:blipFill>
          <a:blip r:embed="rId3">
            <a:extLst>
              <a:ext uri="{BEBA8EAE-BF5A-486C-A8C5-ECC9F3942E4B}">
                <a14:imgProps xmlns:a14="http://schemas.microsoft.com/office/drawing/2010/main">
                  <a14:imgLayer r:embed="rId4">
                    <a14:imgEffect>
                      <a14:artisticGlowEdges trans="0" smoothness="0"/>
                    </a14:imgEffect>
                  </a14:imgLayer>
                </a14:imgProps>
              </a:ext>
            </a:extLst>
          </a:blip>
          <a:stretch>
            <a:fillRect/>
          </a:stretch>
        </p:blipFill>
        <p:spPr>
          <a:xfrm>
            <a:off x="5493327" y="395654"/>
            <a:ext cx="1205346" cy="578746"/>
          </a:xfrm>
          <a:prstGeom prst="rect">
            <a:avLst/>
          </a:prstGeom>
        </p:spPr>
      </p:pic>
      <p:pic>
        <p:nvPicPr>
          <p:cNvPr id="1026" name="Picture 2" descr="Järva vald">
            <a:extLst>
              <a:ext uri="{FF2B5EF4-FFF2-40B4-BE49-F238E27FC236}">
                <a16:creationId xmlns:a16="http://schemas.microsoft.com/office/drawing/2014/main" id="{A9DC5016-F220-4D5C-8EFC-F191D73B4B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6846"/>
          <a:stretch/>
        </p:blipFill>
        <p:spPr bwMode="auto">
          <a:xfrm>
            <a:off x="5863857" y="1028553"/>
            <a:ext cx="464283" cy="55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1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PÕHIMÕTTED</a:t>
            </a:r>
          </a:p>
        </p:txBody>
      </p:sp>
      <p:pic>
        <p:nvPicPr>
          <p:cNvPr id="5" name="Pilt 4">
            <a:extLst>
              <a:ext uri="{FF2B5EF4-FFF2-40B4-BE49-F238E27FC236}">
                <a16:creationId xmlns:a16="http://schemas.microsoft.com/office/drawing/2014/main" id="{CA8D8769-CC90-432D-93BE-B5628740B023}"/>
              </a:ext>
            </a:extLst>
          </p:cNvPr>
          <p:cNvPicPr>
            <a:picLocks noChangeAspect="1"/>
          </p:cNvPicPr>
          <p:nvPr/>
        </p:nvPicPr>
        <p:blipFill>
          <a:blip r:embed="rId2"/>
          <a:stretch>
            <a:fillRect/>
          </a:stretch>
        </p:blipFill>
        <p:spPr>
          <a:xfrm>
            <a:off x="313152" y="844480"/>
            <a:ext cx="7031052" cy="6013520"/>
          </a:xfrm>
          <a:prstGeom prst="rect">
            <a:avLst/>
          </a:prstGeom>
        </p:spPr>
      </p:pic>
    </p:spTree>
    <p:extLst>
      <p:ext uri="{BB962C8B-B14F-4D97-AF65-F5344CB8AC3E}">
        <p14:creationId xmlns:p14="http://schemas.microsoft.com/office/powerpoint/2010/main" val="172213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PÕHIMÕTTED</a:t>
            </a:r>
          </a:p>
        </p:txBody>
      </p:sp>
      <p:pic>
        <p:nvPicPr>
          <p:cNvPr id="4" name="Pilt 3">
            <a:extLst>
              <a:ext uri="{FF2B5EF4-FFF2-40B4-BE49-F238E27FC236}">
                <a16:creationId xmlns:a16="http://schemas.microsoft.com/office/drawing/2014/main" id="{DD1320F9-02C5-4EB5-8AB9-1D934D68767F}"/>
              </a:ext>
            </a:extLst>
          </p:cNvPr>
          <p:cNvPicPr>
            <a:picLocks noChangeAspect="1"/>
          </p:cNvPicPr>
          <p:nvPr/>
        </p:nvPicPr>
        <p:blipFill>
          <a:blip r:embed="rId2"/>
          <a:stretch>
            <a:fillRect/>
          </a:stretch>
        </p:blipFill>
        <p:spPr>
          <a:xfrm>
            <a:off x="313152" y="844480"/>
            <a:ext cx="5688912" cy="4238797"/>
          </a:xfrm>
          <a:prstGeom prst="rect">
            <a:avLst/>
          </a:prstGeom>
        </p:spPr>
      </p:pic>
      <p:pic>
        <p:nvPicPr>
          <p:cNvPr id="7" name="Pilt 6">
            <a:extLst>
              <a:ext uri="{FF2B5EF4-FFF2-40B4-BE49-F238E27FC236}">
                <a16:creationId xmlns:a16="http://schemas.microsoft.com/office/drawing/2014/main" id="{8FFA2677-F5FF-4191-8DDB-497F1026D6D4}"/>
              </a:ext>
            </a:extLst>
          </p:cNvPr>
          <p:cNvPicPr>
            <a:picLocks noChangeAspect="1"/>
          </p:cNvPicPr>
          <p:nvPr/>
        </p:nvPicPr>
        <p:blipFill>
          <a:blip r:embed="rId3"/>
          <a:stretch>
            <a:fillRect/>
          </a:stretch>
        </p:blipFill>
        <p:spPr>
          <a:xfrm>
            <a:off x="6374219" y="844480"/>
            <a:ext cx="5504629" cy="6013520"/>
          </a:xfrm>
          <a:prstGeom prst="rect">
            <a:avLst/>
          </a:prstGeom>
        </p:spPr>
      </p:pic>
      <p:pic>
        <p:nvPicPr>
          <p:cNvPr id="9" name="Pilt 8">
            <a:extLst>
              <a:ext uri="{FF2B5EF4-FFF2-40B4-BE49-F238E27FC236}">
                <a16:creationId xmlns:a16="http://schemas.microsoft.com/office/drawing/2014/main" id="{6990E1C2-9035-4D75-B550-F213A2E48506}"/>
              </a:ext>
            </a:extLst>
          </p:cNvPr>
          <p:cNvPicPr>
            <a:picLocks noChangeAspect="1"/>
          </p:cNvPicPr>
          <p:nvPr/>
        </p:nvPicPr>
        <p:blipFill>
          <a:blip r:embed="rId4"/>
          <a:stretch>
            <a:fillRect/>
          </a:stretch>
        </p:blipFill>
        <p:spPr>
          <a:xfrm>
            <a:off x="313151" y="5083277"/>
            <a:ext cx="5688913" cy="1509607"/>
          </a:xfrm>
          <a:prstGeom prst="rect">
            <a:avLst/>
          </a:prstGeom>
        </p:spPr>
      </p:pic>
      <p:pic>
        <p:nvPicPr>
          <p:cNvPr id="11" name="Pilt 10">
            <a:extLst>
              <a:ext uri="{FF2B5EF4-FFF2-40B4-BE49-F238E27FC236}">
                <a16:creationId xmlns:a16="http://schemas.microsoft.com/office/drawing/2014/main" id="{71BE6782-E87D-43E6-918E-5701684E5A3B}"/>
              </a:ext>
            </a:extLst>
          </p:cNvPr>
          <p:cNvPicPr>
            <a:picLocks noChangeAspect="1"/>
          </p:cNvPicPr>
          <p:nvPr/>
        </p:nvPicPr>
        <p:blipFill>
          <a:blip r:embed="rId5"/>
          <a:stretch>
            <a:fillRect/>
          </a:stretch>
        </p:blipFill>
        <p:spPr>
          <a:xfrm>
            <a:off x="317729" y="6592884"/>
            <a:ext cx="5684335" cy="364571"/>
          </a:xfrm>
          <a:prstGeom prst="rect">
            <a:avLst/>
          </a:prstGeom>
        </p:spPr>
      </p:pic>
    </p:spTree>
    <p:extLst>
      <p:ext uri="{BB962C8B-B14F-4D97-AF65-F5344CB8AC3E}">
        <p14:creationId xmlns:p14="http://schemas.microsoft.com/office/powerpoint/2010/main" val="1132117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PÕHIMÕTTED</a:t>
            </a:r>
          </a:p>
        </p:txBody>
      </p:sp>
      <p:pic>
        <p:nvPicPr>
          <p:cNvPr id="5" name="Pilt 4">
            <a:extLst>
              <a:ext uri="{FF2B5EF4-FFF2-40B4-BE49-F238E27FC236}">
                <a16:creationId xmlns:a16="http://schemas.microsoft.com/office/drawing/2014/main" id="{0F9104FC-CA4F-410E-B020-0651AB475C61}"/>
              </a:ext>
            </a:extLst>
          </p:cNvPr>
          <p:cNvPicPr>
            <a:picLocks noChangeAspect="1"/>
          </p:cNvPicPr>
          <p:nvPr/>
        </p:nvPicPr>
        <p:blipFill>
          <a:blip r:embed="rId2"/>
          <a:stretch>
            <a:fillRect/>
          </a:stretch>
        </p:blipFill>
        <p:spPr>
          <a:xfrm>
            <a:off x="407087" y="871519"/>
            <a:ext cx="5688913" cy="1923430"/>
          </a:xfrm>
          <a:prstGeom prst="rect">
            <a:avLst/>
          </a:prstGeom>
        </p:spPr>
      </p:pic>
      <p:pic>
        <p:nvPicPr>
          <p:cNvPr id="8" name="Pilt 7">
            <a:extLst>
              <a:ext uri="{FF2B5EF4-FFF2-40B4-BE49-F238E27FC236}">
                <a16:creationId xmlns:a16="http://schemas.microsoft.com/office/drawing/2014/main" id="{D4188693-E586-4835-BDED-4B98B8DDF8C2}"/>
              </a:ext>
            </a:extLst>
          </p:cNvPr>
          <p:cNvPicPr>
            <a:picLocks noChangeAspect="1"/>
          </p:cNvPicPr>
          <p:nvPr/>
        </p:nvPicPr>
        <p:blipFill>
          <a:blip r:embed="rId3"/>
          <a:stretch>
            <a:fillRect/>
          </a:stretch>
        </p:blipFill>
        <p:spPr>
          <a:xfrm>
            <a:off x="407086" y="2794949"/>
            <a:ext cx="5691261" cy="5155613"/>
          </a:xfrm>
          <a:prstGeom prst="rect">
            <a:avLst/>
          </a:prstGeom>
        </p:spPr>
      </p:pic>
      <p:pic>
        <p:nvPicPr>
          <p:cNvPr id="12" name="Pilt 11">
            <a:extLst>
              <a:ext uri="{FF2B5EF4-FFF2-40B4-BE49-F238E27FC236}">
                <a16:creationId xmlns:a16="http://schemas.microsoft.com/office/drawing/2014/main" id="{BB4B2852-F5D2-45BF-B550-483D49624AF9}"/>
              </a:ext>
            </a:extLst>
          </p:cNvPr>
          <p:cNvPicPr>
            <a:picLocks noChangeAspect="1"/>
          </p:cNvPicPr>
          <p:nvPr/>
        </p:nvPicPr>
        <p:blipFill>
          <a:blip r:embed="rId4"/>
          <a:stretch>
            <a:fillRect/>
          </a:stretch>
        </p:blipFill>
        <p:spPr>
          <a:xfrm>
            <a:off x="6183936" y="871519"/>
            <a:ext cx="5694913" cy="5746955"/>
          </a:xfrm>
          <a:prstGeom prst="rect">
            <a:avLst/>
          </a:prstGeom>
        </p:spPr>
      </p:pic>
    </p:spTree>
    <p:extLst>
      <p:ext uri="{BB962C8B-B14F-4D97-AF65-F5344CB8AC3E}">
        <p14:creationId xmlns:p14="http://schemas.microsoft.com/office/powerpoint/2010/main" val="423531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PÕHIMÕTTED</a:t>
            </a:r>
          </a:p>
        </p:txBody>
      </p:sp>
      <p:pic>
        <p:nvPicPr>
          <p:cNvPr id="4" name="Pilt 3">
            <a:extLst>
              <a:ext uri="{FF2B5EF4-FFF2-40B4-BE49-F238E27FC236}">
                <a16:creationId xmlns:a16="http://schemas.microsoft.com/office/drawing/2014/main" id="{D8CF6F88-EA5D-4B88-8CBA-1C3AD0A49300}"/>
              </a:ext>
            </a:extLst>
          </p:cNvPr>
          <p:cNvPicPr>
            <a:picLocks noChangeAspect="1"/>
          </p:cNvPicPr>
          <p:nvPr/>
        </p:nvPicPr>
        <p:blipFill>
          <a:blip r:embed="rId2"/>
          <a:stretch>
            <a:fillRect/>
          </a:stretch>
        </p:blipFill>
        <p:spPr>
          <a:xfrm>
            <a:off x="407085" y="844480"/>
            <a:ext cx="6642643" cy="5872857"/>
          </a:xfrm>
          <a:prstGeom prst="rect">
            <a:avLst/>
          </a:prstGeom>
        </p:spPr>
      </p:pic>
    </p:spTree>
    <p:extLst>
      <p:ext uri="{BB962C8B-B14F-4D97-AF65-F5344CB8AC3E}">
        <p14:creationId xmlns:p14="http://schemas.microsoft.com/office/powerpoint/2010/main" val="307306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KSH</a:t>
            </a:r>
          </a:p>
        </p:txBody>
      </p:sp>
      <p:pic>
        <p:nvPicPr>
          <p:cNvPr id="5" name="Pilt 4">
            <a:extLst>
              <a:ext uri="{FF2B5EF4-FFF2-40B4-BE49-F238E27FC236}">
                <a16:creationId xmlns:a16="http://schemas.microsoft.com/office/drawing/2014/main" id="{FF884787-F700-4A02-9432-0492E3D857C5}"/>
              </a:ext>
            </a:extLst>
          </p:cNvPr>
          <p:cNvPicPr>
            <a:picLocks noChangeAspect="1"/>
          </p:cNvPicPr>
          <p:nvPr/>
        </p:nvPicPr>
        <p:blipFill>
          <a:blip r:embed="rId2"/>
          <a:stretch>
            <a:fillRect/>
          </a:stretch>
        </p:blipFill>
        <p:spPr>
          <a:xfrm>
            <a:off x="313151" y="844481"/>
            <a:ext cx="3315420" cy="3000282"/>
          </a:xfrm>
          <a:prstGeom prst="rect">
            <a:avLst/>
          </a:prstGeom>
        </p:spPr>
      </p:pic>
      <p:pic>
        <p:nvPicPr>
          <p:cNvPr id="7" name="Pilt 6">
            <a:extLst>
              <a:ext uri="{FF2B5EF4-FFF2-40B4-BE49-F238E27FC236}">
                <a16:creationId xmlns:a16="http://schemas.microsoft.com/office/drawing/2014/main" id="{EFC89C95-452F-4F35-9CFC-D770BF97EEE4}"/>
              </a:ext>
            </a:extLst>
          </p:cNvPr>
          <p:cNvPicPr>
            <a:picLocks noChangeAspect="1"/>
          </p:cNvPicPr>
          <p:nvPr/>
        </p:nvPicPr>
        <p:blipFill>
          <a:blip r:embed="rId3"/>
          <a:stretch>
            <a:fillRect/>
          </a:stretch>
        </p:blipFill>
        <p:spPr>
          <a:xfrm>
            <a:off x="313152" y="4000500"/>
            <a:ext cx="3315420" cy="1293402"/>
          </a:xfrm>
          <a:prstGeom prst="rect">
            <a:avLst/>
          </a:prstGeom>
        </p:spPr>
      </p:pic>
      <p:pic>
        <p:nvPicPr>
          <p:cNvPr id="11" name="Pilt 10">
            <a:extLst>
              <a:ext uri="{FF2B5EF4-FFF2-40B4-BE49-F238E27FC236}">
                <a16:creationId xmlns:a16="http://schemas.microsoft.com/office/drawing/2014/main" id="{EC9CC0F2-CA6C-44F3-9D63-DDF6F63E0DCE}"/>
              </a:ext>
            </a:extLst>
          </p:cNvPr>
          <p:cNvPicPr>
            <a:picLocks noChangeAspect="1"/>
          </p:cNvPicPr>
          <p:nvPr/>
        </p:nvPicPr>
        <p:blipFill>
          <a:blip r:embed="rId4"/>
          <a:stretch>
            <a:fillRect/>
          </a:stretch>
        </p:blipFill>
        <p:spPr>
          <a:xfrm>
            <a:off x="1308336" y="0"/>
            <a:ext cx="5390784" cy="6858000"/>
          </a:xfrm>
          <a:prstGeom prst="rect">
            <a:avLst/>
          </a:prstGeom>
        </p:spPr>
      </p:pic>
      <p:pic>
        <p:nvPicPr>
          <p:cNvPr id="13" name="Pilt 12">
            <a:extLst>
              <a:ext uri="{FF2B5EF4-FFF2-40B4-BE49-F238E27FC236}">
                <a16:creationId xmlns:a16="http://schemas.microsoft.com/office/drawing/2014/main" id="{0DB3197E-7575-4E54-A440-5C216F92150D}"/>
              </a:ext>
            </a:extLst>
          </p:cNvPr>
          <p:cNvPicPr>
            <a:picLocks noChangeAspect="1"/>
          </p:cNvPicPr>
          <p:nvPr/>
        </p:nvPicPr>
        <p:blipFill>
          <a:blip r:embed="rId5"/>
          <a:stretch>
            <a:fillRect/>
          </a:stretch>
        </p:blipFill>
        <p:spPr>
          <a:xfrm>
            <a:off x="6766689" y="441929"/>
            <a:ext cx="5425311" cy="6426016"/>
          </a:xfrm>
          <a:prstGeom prst="rect">
            <a:avLst/>
          </a:prstGeom>
        </p:spPr>
      </p:pic>
    </p:spTree>
    <p:extLst>
      <p:ext uri="{BB962C8B-B14F-4D97-AF65-F5344CB8AC3E}">
        <p14:creationId xmlns:p14="http://schemas.microsoft.com/office/powerpoint/2010/main" val="27026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PROTSESS</a:t>
            </a:r>
          </a:p>
        </p:txBody>
      </p:sp>
      <p:graphicFrame>
        <p:nvGraphicFramePr>
          <p:cNvPr id="7" name="Tabel 6">
            <a:extLst>
              <a:ext uri="{FF2B5EF4-FFF2-40B4-BE49-F238E27FC236}">
                <a16:creationId xmlns:a16="http://schemas.microsoft.com/office/drawing/2014/main" id="{E2C78CF4-CF76-4DE4-B7CC-BEAD9066899B}"/>
              </a:ext>
            </a:extLst>
          </p:cNvPr>
          <p:cNvGraphicFramePr>
            <a:graphicFrameLocks noGrp="1"/>
          </p:cNvGraphicFramePr>
          <p:nvPr/>
        </p:nvGraphicFramePr>
        <p:xfrm>
          <a:off x="444326" y="894429"/>
          <a:ext cx="5133514" cy="5035988"/>
        </p:xfrm>
        <a:graphic>
          <a:graphicData uri="http://schemas.openxmlformats.org/drawingml/2006/table">
            <a:tbl>
              <a:tblPr firstRow="1" firstCol="1" bandRow="1">
                <a:tableStyleId>{5940675A-B579-460E-94D1-54222C63F5DA}</a:tableStyleId>
              </a:tblPr>
              <a:tblGrid>
                <a:gridCol w="5133514">
                  <a:extLst>
                    <a:ext uri="{9D8B030D-6E8A-4147-A177-3AD203B41FA5}">
                      <a16:colId xmlns:a16="http://schemas.microsoft.com/office/drawing/2014/main" val="1019186734"/>
                    </a:ext>
                  </a:extLst>
                </a:gridCol>
              </a:tblGrid>
              <a:tr h="82793">
                <a:tc>
                  <a:txBody>
                    <a:bodyPr/>
                    <a:lstStyle/>
                    <a:p>
                      <a:pPr algn="just">
                        <a:lnSpc>
                          <a:spcPct val="115000"/>
                        </a:lnSpc>
                        <a:spcAft>
                          <a:spcPts val="600"/>
                        </a:spcAft>
                      </a:pPr>
                      <a:r>
                        <a:rPr lang="et-EE" sz="1200" dirty="0">
                          <a:effectLst/>
                        </a:rPr>
                        <a:t>Etapp</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4283879033"/>
                  </a:ext>
                </a:extLst>
              </a:tr>
              <a:tr h="346640">
                <a:tc>
                  <a:txBody>
                    <a:bodyPr/>
                    <a:lstStyle/>
                    <a:p>
                      <a:pPr algn="just">
                        <a:lnSpc>
                          <a:spcPct val="115000"/>
                        </a:lnSpc>
                        <a:spcAft>
                          <a:spcPts val="600"/>
                        </a:spcAft>
                      </a:pPr>
                      <a:r>
                        <a:rPr lang="et-EE" sz="1200" b="1" dirty="0">
                          <a:effectLst/>
                        </a:rPr>
                        <a:t>Üldplaneeringu ja KSH algatamine</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3424570057"/>
                  </a:ext>
                </a:extLst>
              </a:tr>
              <a:tr h="82793">
                <a:tc>
                  <a:txBody>
                    <a:bodyPr/>
                    <a:lstStyle/>
                    <a:p>
                      <a:pPr marL="0" lvl="0" indent="0" algn="l">
                        <a:lnSpc>
                          <a:spcPct val="115000"/>
                        </a:lnSpc>
                        <a:spcBef>
                          <a:spcPts val="600"/>
                        </a:spcBef>
                        <a:spcAft>
                          <a:spcPts val="600"/>
                        </a:spcAft>
                        <a:buFont typeface="+mj-lt"/>
                        <a:buNone/>
                      </a:pPr>
                      <a:r>
                        <a:rPr lang="et-EE" sz="1200" b="1" dirty="0">
                          <a:effectLst/>
                        </a:rPr>
                        <a:t>ÜP koostamise ja KSH eeltööd</a:t>
                      </a:r>
                      <a:endParaRPr lang="et-E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267103328"/>
                  </a:ext>
                </a:extLst>
              </a:tr>
              <a:tr h="610487">
                <a:tc>
                  <a:txBody>
                    <a:bodyPr/>
                    <a:lstStyle/>
                    <a:p>
                      <a:pPr marL="457200" lvl="1" indent="0" algn="l">
                        <a:lnSpc>
                          <a:spcPct val="115000"/>
                        </a:lnSpc>
                        <a:spcBef>
                          <a:spcPts val="600"/>
                        </a:spcBef>
                        <a:spcAft>
                          <a:spcPts val="600"/>
                        </a:spcAft>
                        <a:buFontTx/>
                        <a:buNone/>
                      </a:pPr>
                      <a:r>
                        <a:rPr lang="et-EE" sz="1200" dirty="0">
                          <a:effectLst/>
                        </a:rPr>
                        <a:t>ÜP lähteseisukohtade ja KSH väljatöötamise kavatsuse koostamine (ÜP ja KSH koostamiseks vajalike alusandmete kogumine ja analüüsimine. ÜP lähteseisukohtade täiendamiseks ja täpsustamiseks vallale ettepanekute tegemine ning ÜP lähteseisukohtade põhjal KSH väljatöötamise kavatsuse koostamine)</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3510593634"/>
                  </a:ext>
                </a:extLst>
              </a:tr>
              <a:tr h="170742">
                <a:tc>
                  <a:txBody>
                    <a:bodyPr/>
                    <a:lstStyle/>
                    <a:p>
                      <a:pPr marL="457200" lvl="1" indent="0" algn="l">
                        <a:lnSpc>
                          <a:spcPct val="115000"/>
                        </a:lnSpc>
                        <a:spcBef>
                          <a:spcPts val="600"/>
                        </a:spcBef>
                        <a:spcAft>
                          <a:spcPts val="600"/>
                        </a:spcAft>
                        <a:buFontTx/>
                        <a:buNone/>
                      </a:pPr>
                      <a:r>
                        <a:rPr lang="et-EE" sz="1200" dirty="0">
                          <a:effectLst/>
                        </a:rPr>
                        <a:t>ÜP lähteseisukohtade ja KSH väljatöötamise kavatsuse esitamine ettepanekute saamiseks  </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192528320"/>
                  </a:ext>
                </a:extLst>
              </a:tr>
              <a:tr h="170742">
                <a:tc>
                  <a:txBody>
                    <a:bodyPr/>
                    <a:lstStyle/>
                    <a:p>
                      <a:pPr marL="457200" lvl="1" indent="0" algn="l">
                        <a:lnSpc>
                          <a:spcPct val="115000"/>
                        </a:lnSpc>
                        <a:spcBef>
                          <a:spcPts val="600"/>
                        </a:spcBef>
                        <a:spcAft>
                          <a:spcPts val="600"/>
                        </a:spcAft>
                        <a:buFontTx/>
                        <a:buNone/>
                      </a:pPr>
                      <a:r>
                        <a:rPr lang="et-EE" sz="1200" dirty="0">
                          <a:effectLst/>
                        </a:rPr>
                        <a:t> Ettepanekute alusel ÜP lähteseisukohtades ja KSH väljatöötamise kavatsuses muudatuste tegemine</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1154429049"/>
                  </a:ext>
                </a:extLst>
              </a:tr>
              <a:tr h="170742">
                <a:tc>
                  <a:txBody>
                    <a:bodyPr/>
                    <a:lstStyle/>
                    <a:p>
                      <a:pPr marL="457200" lvl="1" indent="0" algn="l">
                        <a:lnSpc>
                          <a:spcPct val="115000"/>
                        </a:lnSpc>
                        <a:spcBef>
                          <a:spcPts val="600"/>
                        </a:spcBef>
                        <a:spcAft>
                          <a:spcPts val="600"/>
                        </a:spcAft>
                        <a:buFontTx/>
                        <a:buNone/>
                      </a:pPr>
                      <a:r>
                        <a:rPr lang="et-EE" sz="1200" dirty="0">
                          <a:effectLst/>
                        </a:rPr>
                        <a:t> ÜP lähteseisukohtade ja KSH väljatöötamise kavatsuse avalikustamine koos ettepanekutega</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1207826097"/>
                  </a:ext>
                </a:extLst>
              </a:tr>
              <a:tr h="82793">
                <a:tc>
                  <a:txBody>
                    <a:bodyPr/>
                    <a:lstStyle/>
                    <a:p>
                      <a:pPr marL="0" lvl="0" indent="0" algn="l">
                        <a:lnSpc>
                          <a:spcPct val="115000"/>
                        </a:lnSpc>
                        <a:spcBef>
                          <a:spcPts val="600"/>
                        </a:spcBef>
                        <a:spcAft>
                          <a:spcPts val="600"/>
                        </a:spcAft>
                        <a:buFontTx/>
                        <a:buNone/>
                      </a:pPr>
                      <a:r>
                        <a:rPr lang="et-EE" sz="1200" b="1" dirty="0">
                          <a:effectLst/>
                        </a:rPr>
                        <a:t>ÜP eskiisi ja KSH aruande eelnõu koostamine</a:t>
                      </a:r>
                      <a:endParaRPr lang="et-E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1637487927"/>
                  </a:ext>
                </a:extLst>
              </a:tr>
              <a:tr h="170742">
                <a:tc>
                  <a:txBody>
                    <a:bodyPr/>
                    <a:lstStyle/>
                    <a:p>
                      <a:pPr marL="457200" lvl="1" indent="0" algn="l">
                        <a:lnSpc>
                          <a:spcPct val="115000"/>
                        </a:lnSpc>
                        <a:spcBef>
                          <a:spcPts val="600"/>
                        </a:spcBef>
                        <a:spcAft>
                          <a:spcPts val="600"/>
                        </a:spcAft>
                        <a:buFontTx/>
                        <a:buNone/>
                      </a:pPr>
                      <a:r>
                        <a:rPr lang="et-EE" sz="1200" dirty="0">
                          <a:effectLst/>
                        </a:rPr>
                        <a:t>ÜP eskiisi koostamine ja KSH aruande eelnõu koostamine </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3383327408"/>
                  </a:ext>
                </a:extLst>
              </a:tr>
              <a:tr h="170742">
                <a:tc>
                  <a:txBody>
                    <a:bodyPr/>
                    <a:lstStyle/>
                    <a:p>
                      <a:pPr marL="457200" lvl="1" indent="0" algn="l">
                        <a:lnSpc>
                          <a:spcPct val="115000"/>
                        </a:lnSpc>
                        <a:spcBef>
                          <a:spcPts val="600"/>
                        </a:spcBef>
                        <a:spcAft>
                          <a:spcPts val="600"/>
                        </a:spcAft>
                        <a:buFontTx/>
                        <a:buNone/>
                      </a:pPr>
                      <a:r>
                        <a:rPr lang="et-EE" sz="1200" dirty="0">
                          <a:effectLst/>
                        </a:rPr>
                        <a:t>ÜP eskiisi ja KSH aruande eelnõu tutvustamine volikogule</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2619695469"/>
                  </a:ext>
                </a:extLst>
              </a:tr>
              <a:tr h="346640">
                <a:tc>
                  <a:txBody>
                    <a:bodyPr/>
                    <a:lstStyle/>
                    <a:p>
                      <a:pPr marL="457200" lvl="1" indent="0" algn="l">
                        <a:lnSpc>
                          <a:spcPct val="115000"/>
                        </a:lnSpc>
                        <a:spcBef>
                          <a:spcPts val="600"/>
                        </a:spcBef>
                        <a:spcAft>
                          <a:spcPts val="600"/>
                        </a:spcAft>
                        <a:buFontTx/>
                        <a:buNone/>
                      </a:pPr>
                      <a:r>
                        <a:rPr lang="et-EE" sz="1200" dirty="0">
                          <a:effectLst/>
                        </a:rPr>
                        <a:t>ÜP eskiisi ja KSH aruande eelnõu avalikust väljapanekust teatamine ja avalik väljapanek, kirjalikele arvamustele põhjendatud seisukoha teatamine</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2431940658"/>
                  </a:ext>
                </a:extLst>
              </a:tr>
              <a:tr h="170742">
                <a:tc>
                  <a:txBody>
                    <a:bodyPr/>
                    <a:lstStyle/>
                    <a:p>
                      <a:pPr marL="457200" lvl="1" indent="0" algn="l">
                        <a:lnSpc>
                          <a:spcPct val="115000"/>
                        </a:lnSpc>
                        <a:spcBef>
                          <a:spcPts val="600"/>
                        </a:spcBef>
                        <a:spcAft>
                          <a:spcPts val="600"/>
                        </a:spcAft>
                        <a:buFontTx/>
                        <a:buNone/>
                      </a:pPr>
                      <a:r>
                        <a:rPr lang="et-EE" sz="1200" dirty="0">
                          <a:effectLst/>
                        </a:rPr>
                        <a:t> ÜP eskiisi ja KSH aruande eelnõu avaliku väljapaneku tulemuste avalik arutelu</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1350052772"/>
                  </a:ext>
                </a:extLst>
              </a:tr>
              <a:tr h="170742">
                <a:tc>
                  <a:txBody>
                    <a:bodyPr/>
                    <a:lstStyle/>
                    <a:p>
                      <a:pPr marL="457200" lvl="1" indent="0" algn="l">
                        <a:lnSpc>
                          <a:spcPct val="115000"/>
                        </a:lnSpc>
                        <a:spcBef>
                          <a:spcPts val="600"/>
                        </a:spcBef>
                        <a:spcAft>
                          <a:spcPts val="600"/>
                        </a:spcAft>
                        <a:buFontTx/>
                        <a:buNone/>
                      </a:pPr>
                      <a:r>
                        <a:rPr lang="et-EE" sz="1200" dirty="0">
                          <a:effectLst/>
                        </a:rPr>
                        <a:t> Avaliku väljapaneku ja avaliku arutelu tulemuste alusel muudatuste sisseviimine</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1161343459"/>
                  </a:ext>
                </a:extLst>
              </a:tr>
            </a:tbl>
          </a:graphicData>
        </a:graphic>
      </p:graphicFrame>
      <p:graphicFrame>
        <p:nvGraphicFramePr>
          <p:cNvPr id="8" name="Tabel 7">
            <a:extLst>
              <a:ext uri="{FF2B5EF4-FFF2-40B4-BE49-F238E27FC236}">
                <a16:creationId xmlns:a16="http://schemas.microsoft.com/office/drawing/2014/main" id="{EA8FB196-B1CF-4FE2-9CDE-4BF20FB16691}"/>
              </a:ext>
            </a:extLst>
          </p:cNvPr>
          <p:cNvGraphicFramePr>
            <a:graphicFrameLocks noGrp="1"/>
          </p:cNvGraphicFramePr>
          <p:nvPr/>
        </p:nvGraphicFramePr>
        <p:xfrm>
          <a:off x="6096000" y="894429"/>
          <a:ext cx="3679767" cy="5299328"/>
        </p:xfrm>
        <a:graphic>
          <a:graphicData uri="http://schemas.openxmlformats.org/drawingml/2006/table">
            <a:tbl>
              <a:tblPr firstRow="1" firstCol="1" bandRow="1">
                <a:tableStyleId>{5940675A-B579-460E-94D1-54222C63F5DA}</a:tableStyleId>
              </a:tblPr>
              <a:tblGrid>
                <a:gridCol w="3679767">
                  <a:extLst>
                    <a:ext uri="{9D8B030D-6E8A-4147-A177-3AD203B41FA5}">
                      <a16:colId xmlns:a16="http://schemas.microsoft.com/office/drawing/2014/main" val="1019186734"/>
                    </a:ext>
                  </a:extLst>
                </a:gridCol>
              </a:tblGrid>
              <a:tr h="198142">
                <a:tc>
                  <a:txBody>
                    <a:bodyPr/>
                    <a:lstStyle/>
                    <a:p>
                      <a:pPr marL="0" lvl="0" indent="0" algn="l">
                        <a:lnSpc>
                          <a:spcPct val="115000"/>
                        </a:lnSpc>
                        <a:spcBef>
                          <a:spcPts val="600"/>
                        </a:spcBef>
                        <a:spcAft>
                          <a:spcPts val="600"/>
                        </a:spcAft>
                        <a:buFont typeface="+mj-lt"/>
                        <a:buNone/>
                      </a:pPr>
                      <a:r>
                        <a:rPr lang="et-EE" sz="1200" b="1" dirty="0">
                          <a:effectLst/>
                        </a:rPr>
                        <a:t>ÜP ja KSH aruande eelnõu koostamine </a:t>
                      </a:r>
                      <a:endParaRPr lang="et-E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3062340905"/>
                  </a:ext>
                </a:extLst>
              </a:tr>
              <a:tr h="407129">
                <a:tc>
                  <a:txBody>
                    <a:bodyPr/>
                    <a:lstStyle/>
                    <a:p>
                      <a:pPr marL="457200" lvl="1" indent="0" algn="l">
                        <a:lnSpc>
                          <a:spcPct val="115000"/>
                        </a:lnSpc>
                        <a:spcBef>
                          <a:spcPts val="600"/>
                        </a:spcBef>
                        <a:spcAft>
                          <a:spcPts val="600"/>
                        </a:spcAft>
                        <a:buFont typeface="+mj-lt"/>
                        <a:buNone/>
                      </a:pPr>
                      <a:r>
                        <a:rPr lang="et-EE" sz="1200" dirty="0">
                          <a:effectLst/>
                        </a:rPr>
                        <a:t> ÜP ja KSH aruande eelnõu koostamine</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1446545455"/>
                  </a:ext>
                </a:extLst>
              </a:tr>
              <a:tr h="616848">
                <a:tc>
                  <a:txBody>
                    <a:bodyPr/>
                    <a:lstStyle/>
                    <a:p>
                      <a:pPr marL="457200" lvl="1" indent="0" algn="l">
                        <a:lnSpc>
                          <a:spcPct val="115000"/>
                        </a:lnSpc>
                        <a:spcBef>
                          <a:spcPts val="600"/>
                        </a:spcBef>
                        <a:spcAft>
                          <a:spcPts val="600"/>
                        </a:spcAft>
                        <a:buFont typeface="+mj-lt"/>
                        <a:buNone/>
                      </a:pPr>
                      <a:r>
                        <a:rPr lang="et-EE" sz="1200" dirty="0">
                          <a:effectLst/>
                        </a:rPr>
                        <a:t>ÜP ja KSH aruande eelnõu kooskõlastamine ja arvamuse küsimine</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3693492363"/>
                  </a:ext>
                </a:extLst>
              </a:tr>
              <a:tr h="1036285">
                <a:tc>
                  <a:txBody>
                    <a:bodyPr/>
                    <a:lstStyle/>
                    <a:p>
                      <a:pPr marL="457200" lvl="1" indent="0" algn="l">
                        <a:lnSpc>
                          <a:spcPct val="115000"/>
                        </a:lnSpc>
                        <a:spcBef>
                          <a:spcPts val="600"/>
                        </a:spcBef>
                        <a:spcAft>
                          <a:spcPts val="600"/>
                        </a:spcAft>
                        <a:buFont typeface="+mj-lt"/>
                        <a:buNone/>
                      </a:pPr>
                      <a:r>
                        <a:rPr lang="et-EE" sz="1200" dirty="0">
                          <a:effectLst/>
                        </a:rPr>
                        <a:t>Kooskõlastamise tulemuste analüüs ja ettepanekute sisseviimine - vajadusel uuesti kooskõlastamiseks esitamine. KSH aruande tulemuste lisamine </a:t>
                      </a:r>
                      <a:r>
                        <a:rPr lang="et-EE" sz="1200" dirty="0" err="1">
                          <a:effectLst/>
                        </a:rPr>
                        <a:t>ÜP-sse</a:t>
                      </a:r>
                      <a:r>
                        <a:rPr lang="et-EE" sz="1200" dirty="0">
                          <a:effectLst/>
                        </a:rPr>
                        <a:t>. </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1094066173"/>
                  </a:ext>
                </a:extLst>
              </a:tr>
              <a:tr h="198142">
                <a:tc>
                  <a:txBody>
                    <a:bodyPr/>
                    <a:lstStyle/>
                    <a:p>
                      <a:pPr marL="0" lvl="0" indent="0" algn="l">
                        <a:lnSpc>
                          <a:spcPct val="115000"/>
                        </a:lnSpc>
                        <a:spcBef>
                          <a:spcPts val="600"/>
                        </a:spcBef>
                        <a:spcAft>
                          <a:spcPts val="600"/>
                        </a:spcAft>
                        <a:buFont typeface="+mj-lt"/>
                        <a:buNone/>
                      </a:pPr>
                      <a:r>
                        <a:rPr lang="et-EE" sz="1200" b="1" dirty="0">
                          <a:effectLst/>
                        </a:rPr>
                        <a:t>ÜP ja KSH aruande vastuvõtmine</a:t>
                      </a:r>
                      <a:endParaRPr lang="et-E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2230184095"/>
                  </a:ext>
                </a:extLst>
              </a:tr>
              <a:tr h="408625">
                <a:tc>
                  <a:txBody>
                    <a:bodyPr/>
                    <a:lstStyle/>
                    <a:p>
                      <a:pPr marL="457200" lvl="1" indent="0" algn="l">
                        <a:lnSpc>
                          <a:spcPct val="115000"/>
                        </a:lnSpc>
                        <a:spcBef>
                          <a:spcPts val="600"/>
                        </a:spcBef>
                        <a:spcAft>
                          <a:spcPts val="600"/>
                        </a:spcAft>
                        <a:buFont typeface="+mj-lt"/>
                        <a:buNone/>
                      </a:pPr>
                      <a:r>
                        <a:rPr lang="et-EE" sz="1200" dirty="0">
                          <a:effectLst/>
                        </a:rPr>
                        <a:t>ÜP ja KSH aruande esitamine volikogule vastuvõtmiseks</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1960480586"/>
                  </a:ext>
                </a:extLst>
              </a:tr>
              <a:tr h="616848">
                <a:tc>
                  <a:txBody>
                    <a:bodyPr/>
                    <a:lstStyle/>
                    <a:p>
                      <a:pPr marL="457200" lvl="1" indent="0" algn="l">
                        <a:lnSpc>
                          <a:spcPct val="115000"/>
                        </a:lnSpc>
                        <a:spcBef>
                          <a:spcPts val="600"/>
                        </a:spcBef>
                        <a:spcAft>
                          <a:spcPts val="600"/>
                        </a:spcAft>
                        <a:buFont typeface="+mj-lt"/>
                        <a:buNone/>
                      </a:pPr>
                      <a:r>
                        <a:rPr lang="et-EE" sz="1200" dirty="0">
                          <a:effectLst/>
                        </a:rPr>
                        <a:t>ÜP avalik väljapanek, kirjalikele arvamustele põhjendatud seisukoha teatamine</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1778965963"/>
                  </a:ext>
                </a:extLst>
              </a:tr>
              <a:tr h="407129">
                <a:tc>
                  <a:txBody>
                    <a:bodyPr/>
                    <a:lstStyle/>
                    <a:p>
                      <a:pPr marL="457200" lvl="1" indent="0" algn="l">
                        <a:lnSpc>
                          <a:spcPct val="115000"/>
                        </a:lnSpc>
                        <a:spcBef>
                          <a:spcPts val="600"/>
                        </a:spcBef>
                        <a:spcAft>
                          <a:spcPts val="600"/>
                        </a:spcAft>
                        <a:buFont typeface="+mj-lt"/>
                        <a:buNone/>
                      </a:pPr>
                      <a:r>
                        <a:rPr lang="et-EE" sz="1200" dirty="0">
                          <a:effectLst/>
                        </a:rPr>
                        <a:t>Avaliku väljapaneku tulemuste avalik arutelu</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2123958884"/>
                  </a:ext>
                </a:extLst>
              </a:tr>
              <a:tr h="408625">
                <a:tc>
                  <a:txBody>
                    <a:bodyPr/>
                    <a:lstStyle/>
                    <a:p>
                      <a:pPr marL="457200" lvl="1" indent="0" algn="l">
                        <a:lnSpc>
                          <a:spcPct val="115000"/>
                        </a:lnSpc>
                        <a:spcBef>
                          <a:spcPts val="600"/>
                        </a:spcBef>
                        <a:spcAft>
                          <a:spcPts val="600"/>
                        </a:spcAft>
                        <a:buFont typeface="+mj-lt"/>
                        <a:buNone/>
                      </a:pPr>
                      <a:r>
                        <a:rPr lang="et-EE" sz="1200" dirty="0">
                          <a:effectLst/>
                        </a:rPr>
                        <a:t>ÜP täiendamine avaliku väljapaneku ja avaliku arutelu tulemuste põhjal</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314620924"/>
                  </a:ext>
                </a:extLst>
              </a:tr>
              <a:tr h="198142">
                <a:tc>
                  <a:txBody>
                    <a:bodyPr/>
                    <a:lstStyle/>
                    <a:p>
                      <a:pPr marL="0" lvl="0" indent="0" algn="l">
                        <a:lnSpc>
                          <a:spcPct val="115000"/>
                        </a:lnSpc>
                        <a:spcBef>
                          <a:spcPts val="600"/>
                        </a:spcBef>
                        <a:spcAft>
                          <a:spcPts val="600"/>
                        </a:spcAft>
                        <a:buFont typeface="+mj-lt"/>
                        <a:buNone/>
                      </a:pPr>
                      <a:r>
                        <a:rPr lang="et-EE" sz="1200" b="1" dirty="0">
                          <a:effectLst/>
                        </a:rPr>
                        <a:t>ÜP heakskiitmine (</a:t>
                      </a:r>
                      <a:r>
                        <a:rPr lang="et-EE" sz="1200" b="1" dirty="0" err="1">
                          <a:effectLst/>
                        </a:rPr>
                        <a:t>RaM</a:t>
                      </a:r>
                      <a:r>
                        <a:rPr lang="et-EE" sz="1200" b="1" dirty="0">
                          <a:effectLst/>
                        </a:rPr>
                        <a:t>)</a:t>
                      </a:r>
                      <a:endParaRPr lang="et-E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314641712"/>
                  </a:ext>
                </a:extLst>
              </a:tr>
              <a:tr h="198142">
                <a:tc>
                  <a:txBody>
                    <a:bodyPr/>
                    <a:lstStyle/>
                    <a:p>
                      <a:pPr marL="0" lvl="0" indent="0" algn="l">
                        <a:lnSpc>
                          <a:spcPct val="115000"/>
                        </a:lnSpc>
                        <a:spcBef>
                          <a:spcPts val="600"/>
                        </a:spcBef>
                        <a:spcAft>
                          <a:spcPts val="600"/>
                        </a:spcAft>
                        <a:buFont typeface="+mj-lt"/>
                        <a:buNone/>
                      </a:pPr>
                      <a:r>
                        <a:rPr lang="et-EE" sz="1200" b="1" dirty="0">
                          <a:effectLst/>
                        </a:rPr>
                        <a:t>ÜP kehtestamine</a:t>
                      </a:r>
                      <a:endParaRPr lang="et-E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2927250725"/>
                  </a:ext>
                </a:extLst>
              </a:tr>
              <a:tr h="407129">
                <a:tc>
                  <a:txBody>
                    <a:bodyPr/>
                    <a:lstStyle/>
                    <a:p>
                      <a:pPr marL="457200" lvl="1" indent="0" algn="l">
                        <a:lnSpc>
                          <a:spcPct val="115000"/>
                        </a:lnSpc>
                        <a:spcBef>
                          <a:spcPts val="600"/>
                        </a:spcBef>
                        <a:spcAft>
                          <a:spcPts val="600"/>
                        </a:spcAft>
                        <a:buFont typeface="+mj-lt"/>
                        <a:buNone/>
                      </a:pPr>
                      <a:r>
                        <a:rPr lang="et-EE" sz="1200" dirty="0">
                          <a:effectLst/>
                        </a:rPr>
                        <a:t>ÜP esitamine volikogule kehtestamiseks</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2750449321"/>
                  </a:ext>
                </a:extLst>
              </a:tr>
              <a:tr h="198142">
                <a:tc>
                  <a:txBody>
                    <a:bodyPr/>
                    <a:lstStyle/>
                    <a:p>
                      <a:pPr marL="457200" lvl="1" indent="0" algn="l">
                        <a:lnSpc>
                          <a:spcPct val="115000"/>
                        </a:lnSpc>
                        <a:spcBef>
                          <a:spcPts val="600"/>
                        </a:spcBef>
                        <a:spcAft>
                          <a:spcPts val="600"/>
                        </a:spcAft>
                        <a:buFont typeface="+mj-lt"/>
                        <a:buNone/>
                      </a:pPr>
                      <a:r>
                        <a:rPr lang="et-EE" sz="1200" dirty="0">
                          <a:effectLst/>
                        </a:rPr>
                        <a:t>ÜP kehtestamisest teavitamine</a:t>
                      </a:r>
                      <a:endParaRPr lang="et-E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86" marR="31286" marT="0" marB="0"/>
                </a:tc>
                <a:extLst>
                  <a:ext uri="{0D108BD9-81ED-4DB2-BD59-A6C34878D82A}">
                    <a16:rowId xmlns:a16="http://schemas.microsoft.com/office/drawing/2014/main" val="754764893"/>
                  </a:ext>
                </a:extLst>
              </a:tr>
            </a:tbl>
          </a:graphicData>
        </a:graphic>
      </p:graphicFrame>
      <p:sp>
        <p:nvSpPr>
          <p:cNvPr id="3" name="Ristkülik 2">
            <a:extLst>
              <a:ext uri="{FF2B5EF4-FFF2-40B4-BE49-F238E27FC236}">
                <a16:creationId xmlns:a16="http://schemas.microsoft.com/office/drawing/2014/main" id="{1D0E9FD7-5D06-46C2-AE1B-FBD4D8651145}"/>
              </a:ext>
            </a:extLst>
          </p:cNvPr>
          <p:cNvSpPr/>
          <p:nvPr/>
        </p:nvSpPr>
        <p:spPr>
          <a:xfrm>
            <a:off x="313151" y="5033361"/>
            <a:ext cx="5400228" cy="603298"/>
          </a:xfrm>
          <a:custGeom>
            <a:avLst/>
            <a:gdLst>
              <a:gd name="connsiteX0" fmla="*/ 0 w 5400228"/>
              <a:gd name="connsiteY0" fmla="*/ 0 h 603298"/>
              <a:gd name="connsiteX1" fmla="*/ 648027 w 5400228"/>
              <a:gd name="connsiteY1" fmla="*/ 0 h 603298"/>
              <a:gd name="connsiteX2" fmla="*/ 1188050 w 5400228"/>
              <a:gd name="connsiteY2" fmla="*/ 0 h 603298"/>
              <a:gd name="connsiteX3" fmla="*/ 1674071 w 5400228"/>
              <a:gd name="connsiteY3" fmla="*/ 0 h 603298"/>
              <a:gd name="connsiteX4" fmla="*/ 2214093 w 5400228"/>
              <a:gd name="connsiteY4" fmla="*/ 0 h 603298"/>
              <a:gd name="connsiteX5" fmla="*/ 2700114 w 5400228"/>
              <a:gd name="connsiteY5" fmla="*/ 0 h 603298"/>
              <a:gd name="connsiteX6" fmla="*/ 3078130 w 5400228"/>
              <a:gd name="connsiteY6" fmla="*/ 0 h 603298"/>
              <a:gd name="connsiteX7" fmla="*/ 3726157 w 5400228"/>
              <a:gd name="connsiteY7" fmla="*/ 0 h 603298"/>
              <a:gd name="connsiteX8" fmla="*/ 4158176 w 5400228"/>
              <a:gd name="connsiteY8" fmla="*/ 0 h 603298"/>
              <a:gd name="connsiteX9" fmla="*/ 4590194 w 5400228"/>
              <a:gd name="connsiteY9" fmla="*/ 0 h 603298"/>
              <a:gd name="connsiteX10" fmla="*/ 5400228 w 5400228"/>
              <a:gd name="connsiteY10" fmla="*/ 0 h 603298"/>
              <a:gd name="connsiteX11" fmla="*/ 5400228 w 5400228"/>
              <a:gd name="connsiteY11" fmla="*/ 283550 h 603298"/>
              <a:gd name="connsiteX12" fmla="*/ 5400228 w 5400228"/>
              <a:gd name="connsiteY12" fmla="*/ 603298 h 603298"/>
              <a:gd name="connsiteX13" fmla="*/ 4914207 w 5400228"/>
              <a:gd name="connsiteY13" fmla="*/ 603298 h 603298"/>
              <a:gd name="connsiteX14" fmla="*/ 4482189 w 5400228"/>
              <a:gd name="connsiteY14" fmla="*/ 603298 h 603298"/>
              <a:gd name="connsiteX15" fmla="*/ 3942166 w 5400228"/>
              <a:gd name="connsiteY15" fmla="*/ 603298 h 603298"/>
              <a:gd name="connsiteX16" fmla="*/ 3456146 w 5400228"/>
              <a:gd name="connsiteY16" fmla="*/ 603298 h 603298"/>
              <a:gd name="connsiteX17" fmla="*/ 3078130 w 5400228"/>
              <a:gd name="connsiteY17" fmla="*/ 603298 h 603298"/>
              <a:gd name="connsiteX18" fmla="*/ 2538107 w 5400228"/>
              <a:gd name="connsiteY18" fmla="*/ 603298 h 603298"/>
              <a:gd name="connsiteX19" fmla="*/ 1944082 w 5400228"/>
              <a:gd name="connsiteY19" fmla="*/ 603298 h 603298"/>
              <a:gd name="connsiteX20" fmla="*/ 1512064 w 5400228"/>
              <a:gd name="connsiteY20" fmla="*/ 603298 h 603298"/>
              <a:gd name="connsiteX21" fmla="*/ 972041 w 5400228"/>
              <a:gd name="connsiteY21" fmla="*/ 603298 h 603298"/>
              <a:gd name="connsiteX22" fmla="*/ 0 w 5400228"/>
              <a:gd name="connsiteY22" fmla="*/ 603298 h 603298"/>
              <a:gd name="connsiteX23" fmla="*/ 0 w 5400228"/>
              <a:gd name="connsiteY23" fmla="*/ 289583 h 603298"/>
              <a:gd name="connsiteX24" fmla="*/ 0 w 5400228"/>
              <a:gd name="connsiteY24" fmla="*/ 0 h 60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0228" h="603298" extrusionOk="0">
                <a:moveTo>
                  <a:pt x="0" y="0"/>
                </a:moveTo>
                <a:cubicBezTo>
                  <a:pt x="182585" y="-26198"/>
                  <a:pt x="403567" y="50794"/>
                  <a:pt x="648027" y="0"/>
                </a:cubicBezTo>
                <a:cubicBezTo>
                  <a:pt x="892487" y="-50794"/>
                  <a:pt x="941709" y="37930"/>
                  <a:pt x="1188050" y="0"/>
                </a:cubicBezTo>
                <a:cubicBezTo>
                  <a:pt x="1434391" y="-37930"/>
                  <a:pt x="1440573" y="48996"/>
                  <a:pt x="1674071" y="0"/>
                </a:cubicBezTo>
                <a:cubicBezTo>
                  <a:pt x="1907569" y="-48996"/>
                  <a:pt x="2030569" y="46000"/>
                  <a:pt x="2214093" y="0"/>
                </a:cubicBezTo>
                <a:cubicBezTo>
                  <a:pt x="2397617" y="-46000"/>
                  <a:pt x="2586226" y="25871"/>
                  <a:pt x="2700114" y="0"/>
                </a:cubicBezTo>
                <a:cubicBezTo>
                  <a:pt x="2814002" y="-25871"/>
                  <a:pt x="2920839" y="32636"/>
                  <a:pt x="3078130" y="0"/>
                </a:cubicBezTo>
                <a:cubicBezTo>
                  <a:pt x="3235421" y="-32636"/>
                  <a:pt x="3576983" y="22133"/>
                  <a:pt x="3726157" y="0"/>
                </a:cubicBezTo>
                <a:cubicBezTo>
                  <a:pt x="3875331" y="-22133"/>
                  <a:pt x="3997667" y="31684"/>
                  <a:pt x="4158176" y="0"/>
                </a:cubicBezTo>
                <a:cubicBezTo>
                  <a:pt x="4318685" y="-31684"/>
                  <a:pt x="4408873" y="10358"/>
                  <a:pt x="4590194" y="0"/>
                </a:cubicBezTo>
                <a:cubicBezTo>
                  <a:pt x="4771515" y="-10358"/>
                  <a:pt x="5088849" y="45471"/>
                  <a:pt x="5400228" y="0"/>
                </a:cubicBezTo>
                <a:cubicBezTo>
                  <a:pt x="5433935" y="126537"/>
                  <a:pt x="5370729" y="211781"/>
                  <a:pt x="5400228" y="283550"/>
                </a:cubicBezTo>
                <a:cubicBezTo>
                  <a:pt x="5429727" y="355319"/>
                  <a:pt x="5365734" y="484043"/>
                  <a:pt x="5400228" y="603298"/>
                </a:cubicBezTo>
                <a:cubicBezTo>
                  <a:pt x="5272504" y="626184"/>
                  <a:pt x="5098636" y="574294"/>
                  <a:pt x="4914207" y="603298"/>
                </a:cubicBezTo>
                <a:cubicBezTo>
                  <a:pt x="4729778" y="632302"/>
                  <a:pt x="4611377" y="573382"/>
                  <a:pt x="4482189" y="603298"/>
                </a:cubicBezTo>
                <a:cubicBezTo>
                  <a:pt x="4353001" y="633214"/>
                  <a:pt x="4116466" y="551489"/>
                  <a:pt x="3942166" y="603298"/>
                </a:cubicBezTo>
                <a:cubicBezTo>
                  <a:pt x="3767866" y="655107"/>
                  <a:pt x="3622062" y="569253"/>
                  <a:pt x="3456146" y="603298"/>
                </a:cubicBezTo>
                <a:cubicBezTo>
                  <a:pt x="3290230" y="637343"/>
                  <a:pt x="3200601" y="569480"/>
                  <a:pt x="3078130" y="603298"/>
                </a:cubicBezTo>
                <a:cubicBezTo>
                  <a:pt x="2955659" y="637116"/>
                  <a:pt x="2697121" y="565494"/>
                  <a:pt x="2538107" y="603298"/>
                </a:cubicBezTo>
                <a:cubicBezTo>
                  <a:pt x="2379093" y="641102"/>
                  <a:pt x="2122967" y="563020"/>
                  <a:pt x="1944082" y="603298"/>
                </a:cubicBezTo>
                <a:cubicBezTo>
                  <a:pt x="1765197" y="643576"/>
                  <a:pt x="1705969" y="574063"/>
                  <a:pt x="1512064" y="603298"/>
                </a:cubicBezTo>
                <a:cubicBezTo>
                  <a:pt x="1318159" y="632533"/>
                  <a:pt x="1183355" y="544174"/>
                  <a:pt x="972041" y="603298"/>
                </a:cubicBezTo>
                <a:cubicBezTo>
                  <a:pt x="760727" y="662422"/>
                  <a:pt x="375997" y="534286"/>
                  <a:pt x="0" y="603298"/>
                </a:cubicBezTo>
                <a:cubicBezTo>
                  <a:pt x="-8223" y="461047"/>
                  <a:pt x="120" y="416080"/>
                  <a:pt x="0" y="289583"/>
                </a:cubicBezTo>
                <a:cubicBezTo>
                  <a:pt x="-120" y="163087"/>
                  <a:pt x="12798" y="59811"/>
                  <a:pt x="0" y="0"/>
                </a:cubicBezTo>
                <a:close/>
              </a:path>
            </a:pathLst>
          </a:custGeom>
          <a:noFill/>
          <a:ln w="38100">
            <a:solidFill>
              <a:srgbClr val="FF0000"/>
            </a:solidFill>
            <a:extLst>
              <a:ext uri="{C807C97D-BFC1-408E-A445-0C87EB9F89A2}">
                <ask:lineSketchStyleProps xmlns:ask="http://schemas.microsoft.com/office/drawing/2018/sketchyshapes" sd="350714378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1871758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4833A40-9614-4F7D-B027-C4CED5A48E41}"/>
              </a:ext>
            </a:extLst>
          </p:cNvPr>
          <p:cNvSpPr>
            <a:spLocks noGrp="1"/>
          </p:cNvSpPr>
          <p:nvPr>
            <p:ph type="ctrTitle"/>
          </p:nvPr>
        </p:nvSpPr>
        <p:spPr>
          <a:xfrm>
            <a:off x="1523999" y="2235200"/>
            <a:ext cx="9144000" cy="2387600"/>
          </a:xfrm>
        </p:spPr>
        <p:txBody>
          <a:bodyPr anchor="ctr">
            <a:normAutofit/>
          </a:bodyPr>
          <a:lstStyle/>
          <a:p>
            <a:r>
              <a:rPr lang="et-EE" sz="3200" dirty="0"/>
              <a:t>Tänud ära kuulamast ja vaatamast!</a:t>
            </a:r>
          </a:p>
        </p:txBody>
      </p:sp>
      <p:pic>
        <p:nvPicPr>
          <p:cNvPr id="5" name="Pilt 4">
            <a:extLst>
              <a:ext uri="{FF2B5EF4-FFF2-40B4-BE49-F238E27FC236}">
                <a16:creationId xmlns:a16="http://schemas.microsoft.com/office/drawing/2014/main" id="{217FA665-D615-41BA-9F17-D8594374778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93326" y="66357"/>
            <a:ext cx="1205347" cy="275144"/>
          </a:xfrm>
          <a:prstGeom prst="rect">
            <a:avLst/>
          </a:prstGeom>
        </p:spPr>
      </p:pic>
      <p:sp>
        <p:nvSpPr>
          <p:cNvPr id="7" name="TextBox 6">
            <a:extLst>
              <a:ext uri="{FF2B5EF4-FFF2-40B4-BE49-F238E27FC236}">
                <a16:creationId xmlns:a16="http://schemas.microsoft.com/office/drawing/2014/main" id="{158DB13E-0E7E-45D0-AF36-2CAA82D206BA}"/>
              </a:ext>
            </a:extLst>
          </p:cNvPr>
          <p:cNvSpPr txBox="1"/>
          <p:nvPr/>
        </p:nvSpPr>
        <p:spPr>
          <a:xfrm>
            <a:off x="5846573" y="6514644"/>
            <a:ext cx="498855" cy="276999"/>
          </a:xfrm>
          <a:prstGeom prst="rect">
            <a:avLst/>
          </a:prstGeom>
          <a:noFill/>
        </p:spPr>
        <p:txBody>
          <a:bodyPr wrap="none" rtlCol="0">
            <a:spAutoFit/>
          </a:bodyPr>
          <a:lstStyle/>
          <a:p>
            <a:pPr algn="ctr"/>
            <a:r>
              <a:rPr lang="et-EE" sz="1200" dirty="0"/>
              <a:t>2020</a:t>
            </a:r>
          </a:p>
        </p:txBody>
      </p:sp>
      <p:pic>
        <p:nvPicPr>
          <p:cNvPr id="3" name="Pilt 2">
            <a:extLst>
              <a:ext uri="{FF2B5EF4-FFF2-40B4-BE49-F238E27FC236}">
                <a16:creationId xmlns:a16="http://schemas.microsoft.com/office/drawing/2014/main" id="{5808B489-98E4-4823-96F6-7797AFB02E6B}"/>
              </a:ext>
            </a:extLst>
          </p:cNvPr>
          <p:cNvPicPr>
            <a:picLocks noChangeAspect="1"/>
          </p:cNvPicPr>
          <p:nvPr/>
        </p:nvPicPr>
        <p:blipFill>
          <a:blip r:embed="rId3">
            <a:extLst>
              <a:ext uri="{BEBA8EAE-BF5A-486C-A8C5-ECC9F3942E4B}">
                <a14:imgProps xmlns:a14="http://schemas.microsoft.com/office/drawing/2010/main">
                  <a14:imgLayer r:embed="rId4">
                    <a14:imgEffect>
                      <a14:artisticGlowEdges trans="0" smoothness="0"/>
                    </a14:imgEffect>
                  </a14:imgLayer>
                </a14:imgProps>
              </a:ext>
            </a:extLst>
          </a:blip>
          <a:stretch>
            <a:fillRect/>
          </a:stretch>
        </p:blipFill>
        <p:spPr>
          <a:xfrm>
            <a:off x="5493327" y="395654"/>
            <a:ext cx="1205346" cy="578746"/>
          </a:xfrm>
          <a:prstGeom prst="rect">
            <a:avLst/>
          </a:prstGeom>
        </p:spPr>
      </p:pic>
      <p:pic>
        <p:nvPicPr>
          <p:cNvPr id="6" name="Picture 2" descr="Järva vald">
            <a:extLst>
              <a:ext uri="{FF2B5EF4-FFF2-40B4-BE49-F238E27FC236}">
                <a16:creationId xmlns:a16="http://schemas.microsoft.com/office/drawing/2014/main" id="{E9069DED-57BC-4AE3-BB57-29D702B71B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7682"/>
          <a:stretch/>
        </p:blipFill>
        <p:spPr bwMode="auto">
          <a:xfrm>
            <a:off x="5863857" y="1028553"/>
            <a:ext cx="464283" cy="54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07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PÄEVAKORD</a:t>
            </a:r>
          </a:p>
        </p:txBody>
      </p:sp>
      <p:sp>
        <p:nvSpPr>
          <p:cNvPr id="3" name="TextBox 2">
            <a:extLst>
              <a:ext uri="{FF2B5EF4-FFF2-40B4-BE49-F238E27FC236}">
                <a16:creationId xmlns:a16="http://schemas.microsoft.com/office/drawing/2014/main" id="{481080D3-29BC-45EB-97B2-97B1F3095A5A}"/>
              </a:ext>
            </a:extLst>
          </p:cNvPr>
          <p:cNvSpPr txBox="1"/>
          <p:nvPr/>
        </p:nvSpPr>
        <p:spPr>
          <a:xfrm>
            <a:off x="313151" y="1040859"/>
            <a:ext cx="5990294" cy="1477328"/>
          </a:xfrm>
          <a:prstGeom prst="rect">
            <a:avLst/>
          </a:prstGeom>
          <a:noFill/>
        </p:spPr>
        <p:txBody>
          <a:bodyPr wrap="none" rtlCol="0">
            <a:spAutoFit/>
          </a:bodyPr>
          <a:lstStyle/>
          <a:p>
            <a:pPr marL="342900" indent="-342900">
              <a:buFont typeface="+mj-lt"/>
              <a:buAutoNum type="arabicPeriod"/>
            </a:pPr>
            <a:r>
              <a:rPr lang="et-EE" dirty="0"/>
              <a:t>Üldplaneeringu ja selle protsessi lühitutvustus</a:t>
            </a:r>
          </a:p>
          <a:p>
            <a:pPr marL="342900" indent="-342900">
              <a:buFont typeface="+mj-lt"/>
              <a:buAutoNum type="arabicPeriod"/>
            </a:pPr>
            <a:r>
              <a:rPr lang="et-EE" dirty="0"/>
              <a:t>Ettepanekuid teinud isikutega ettepanekute üle arutamine</a:t>
            </a:r>
          </a:p>
          <a:p>
            <a:pPr marL="342900" indent="-342900">
              <a:buFont typeface="+mj-lt"/>
              <a:buAutoNum type="arabicPeriod"/>
            </a:pPr>
            <a:r>
              <a:rPr lang="et-EE" dirty="0"/>
              <a:t>Kohapealt tulnud ettepanekute märkimine ja arutamine</a:t>
            </a:r>
          </a:p>
          <a:p>
            <a:endParaRPr lang="et-EE" dirty="0"/>
          </a:p>
          <a:p>
            <a:r>
              <a:rPr lang="et-EE" dirty="0"/>
              <a:t>Planeeritud aeg – kaks tundi</a:t>
            </a:r>
          </a:p>
        </p:txBody>
      </p:sp>
    </p:spTree>
    <p:extLst>
      <p:ext uri="{BB962C8B-B14F-4D97-AF65-F5344CB8AC3E}">
        <p14:creationId xmlns:p14="http://schemas.microsoft.com/office/powerpoint/2010/main" val="323234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365125"/>
            <a:ext cx="11565698" cy="712113"/>
          </a:xfrm>
        </p:spPr>
        <p:txBody>
          <a:bodyPr/>
          <a:lstStyle/>
          <a:p>
            <a:r>
              <a:rPr lang="et-EE" b="1" dirty="0"/>
              <a:t>ÜLDPLANEERING</a:t>
            </a:r>
          </a:p>
        </p:txBody>
      </p:sp>
      <p:sp>
        <p:nvSpPr>
          <p:cNvPr id="5" name="TextBox 4">
            <a:extLst>
              <a:ext uri="{FF2B5EF4-FFF2-40B4-BE49-F238E27FC236}">
                <a16:creationId xmlns:a16="http://schemas.microsoft.com/office/drawing/2014/main" id="{3A330D99-BDCC-442C-82B8-FB1617874AE8}"/>
              </a:ext>
            </a:extLst>
          </p:cNvPr>
          <p:cNvSpPr txBox="1"/>
          <p:nvPr/>
        </p:nvSpPr>
        <p:spPr>
          <a:xfrm>
            <a:off x="313150" y="1051665"/>
            <a:ext cx="11565697" cy="2893100"/>
          </a:xfrm>
          <a:prstGeom prst="rect">
            <a:avLst/>
          </a:prstGeom>
          <a:noFill/>
        </p:spPr>
        <p:txBody>
          <a:bodyPr wrap="square" rtlCol="0">
            <a:spAutoFit/>
          </a:bodyPr>
          <a:lstStyle/>
          <a:p>
            <a:pPr marL="342900" indent="-342900">
              <a:buAutoNum type="arabicPeriod"/>
            </a:pPr>
            <a:r>
              <a:rPr lang="et-EE" sz="2400" dirty="0"/>
              <a:t>ÜP reeglite esitlusviis – kas rohkem tabelit või rohkem teksti?</a:t>
            </a:r>
          </a:p>
          <a:p>
            <a:pPr marL="342900" indent="-342900">
              <a:buAutoNum type="arabicPeriod"/>
            </a:pPr>
            <a:r>
              <a:rPr lang="et-EE" sz="2400" dirty="0"/>
              <a:t>Ehitustingimuste detailsus – kui detailsed ehitustingimused määrame, detailsus nii tekstis kui asukohas?</a:t>
            </a:r>
          </a:p>
          <a:p>
            <a:pPr marL="342900" indent="-342900">
              <a:buAutoNum type="arabicPeriod"/>
            </a:pPr>
            <a:r>
              <a:rPr lang="et-EE" sz="2400" dirty="0"/>
              <a:t>Planeerija võtab kaasa valla suure maakasutuse plaani ja kompaktsete alade väiksemad plaanid. Kas koosolekul v pärast koosolekut kodutööna nende üle vaatamine. Planeerija esitab ka </a:t>
            </a:r>
            <a:r>
              <a:rPr lang="et-EE" sz="2400" dirty="0" err="1"/>
              <a:t>pdf</a:t>
            </a:r>
            <a:r>
              <a:rPr lang="et-EE" sz="2400" dirty="0"/>
              <a:t>-d, kuid need saab alles E õhtul, nii et eeltööd inimesed ilmselt teha ei saa.</a:t>
            </a:r>
          </a:p>
          <a:p>
            <a:pPr marL="342900" indent="-342900">
              <a:buAutoNum type="arabicPeriod"/>
            </a:pPr>
            <a:endParaRPr lang="et-EE" sz="2400" dirty="0"/>
          </a:p>
          <a:p>
            <a:pPr marL="342900" indent="-342900">
              <a:buAutoNum type="arabicPeriod"/>
            </a:pPr>
            <a:endParaRPr lang="et-EE" sz="1400" dirty="0"/>
          </a:p>
        </p:txBody>
      </p:sp>
      <p:pic>
        <p:nvPicPr>
          <p:cNvPr id="4" name="Pilt 3">
            <a:extLst>
              <a:ext uri="{FF2B5EF4-FFF2-40B4-BE49-F238E27FC236}">
                <a16:creationId xmlns:a16="http://schemas.microsoft.com/office/drawing/2014/main" id="{0227408A-CF6B-4DCE-A6A2-6D1572A4A64A}"/>
              </a:ext>
            </a:extLst>
          </p:cNvPr>
          <p:cNvPicPr>
            <a:picLocks noChangeAspect="1"/>
          </p:cNvPicPr>
          <p:nvPr/>
        </p:nvPicPr>
        <p:blipFill>
          <a:blip r:embed="rId2"/>
          <a:stretch>
            <a:fillRect/>
          </a:stretch>
        </p:blipFill>
        <p:spPr>
          <a:xfrm>
            <a:off x="313148" y="1077238"/>
            <a:ext cx="4106919" cy="5806335"/>
          </a:xfrm>
          <a:prstGeom prst="rect">
            <a:avLst/>
          </a:prstGeom>
        </p:spPr>
      </p:pic>
      <p:pic>
        <p:nvPicPr>
          <p:cNvPr id="7" name="Pilt 6">
            <a:extLst>
              <a:ext uri="{FF2B5EF4-FFF2-40B4-BE49-F238E27FC236}">
                <a16:creationId xmlns:a16="http://schemas.microsoft.com/office/drawing/2014/main" id="{2A3987B2-B559-425B-988F-1F3E7D2AC501}"/>
              </a:ext>
            </a:extLst>
          </p:cNvPr>
          <p:cNvPicPr>
            <a:picLocks noChangeAspect="1"/>
          </p:cNvPicPr>
          <p:nvPr/>
        </p:nvPicPr>
        <p:blipFill>
          <a:blip r:embed="rId3"/>
          <a:stretch>
            <a:fillRect/>
          </a:stretch>
        </p:blipFill>
        <p:spPr>
          <a:xfrm>
            <a:off x="4194387" y="1077238"/>
            <a:ext cx="4103459" cy="5806336"/>
          </a:xfrm>
          <a:prstGeom prst="rect">
            <a:avLst/>
          </a:prstGeom>
        </p:spPr>
      </p:pic>
      <p:pic>
        <p:nvPicPr>
          <p:cNvPr id="9" name="Pilt 8">
            <a:extLst>
              <a:ext uri="{FF2B5EF4-FFF2-40B4-BE49-F238E27FC236}">
                <a16:creationId xmlns:a16="http://schemas.microsoft.com/office/drawing/2014/main" id="{CA4D419A-C351-475D-8140-3433C9F84C58}"/>
              </a:ext>
            </a:extLst>
          </p:cNvPr>
          <p:cNvPicPr>
            <a:picLocks noChangeAspect="1"/>
          </p:cNvPicPr>
          <p:nvPr/>
        </p:nvPicPr>
        <p:blipFill>
          <a:blip r:embed="rId4"/>
          <a:stretch>
            <a:fillRect/>
          </a:stretch>
        </p:blipFill>
        <p:spPr>
          <a:xfrm>
            <a:off x="7806551" y="1077238"/>
            <a:ext cx="4107642" cy="5806336"/>
          </a:xfrm>
          <a:prstGeom prst="rect">
            <a:avLst/>
          </a:prstGeom>
        </p:spPr>
      </p:pic>
    </p:spTree>
    <p:extLst>
      <p:ext uri="{BB962C8B-B14F-4D97-AF65-F5344CB8AC3E}">
        <p14:creationId xmlns:p14="http://schemas.microsoft.com/office/powerpoint/2010/main" val="92085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PÕHIMÕTTED</a:t>
            </a:r>
          </a:p>
        </p:txBody>
      </p:sp>
      <p:pic>
        <p:nvPicPr>
          <p:cNvPr id="5" name="Pilt 4">
            <a:extLst>
              <a:ext uri="{FF2B5EF4-FFF2-40B4-BE49-F238E27FC236}">
                <a16:creationId xmlns:a16="http://schemas.microsoft.com/office/drawing/2014/main" id="{5DD279E9-F10F-405D-93F1-6922CE8C34CA}"/>
              </a:ext>
            </a:extLst>
          </p:cNvPr>
          <p:cNvPicPr>
            <a:picLocks noChangeAspect="1"/>
          </p:cNvPicPr>
          <p:nvPr/>
        </p:nvPicPr>
        <p:blipFill>
          <a:blip r:embed="rId2"/>
          <a:stretch>
            <a:fillRect/>
          </a:stretch>
        </p:blipFill>
        <p:spPr>
          <a:xfrm>
            <a:off x="2396719" y="838790"/>
            <a:ext cx="9482130" cy="6019210"/>
          </a:xfrm>
          <a:prstGeom prst="rect">
            <a:avLst/>
          </a:prstGeom>
        </p:spPr>
      </p:pic>
      <p:pic>
        <p:nvPicPr>
          <p:cNvPr id="9" name="Pilt 8">
            <a:extLst>
              <a:ext uri="{FF2B5EF4-FFF2-40B4-BE49-F238E27FC236}">
                <a16:creationId xmlns:a16="http://schemas.microsoft.com/office/drawing/2014/main" id="{D378D602-B5E7-471E-8DFA-E30847420D31}"/>
              </a:ext>
            </a:extLst>
          </p:cNvPr>
          <p:cNvPicPr>
            <a:picLocks noChangeAspect="1"/>
          </p:cNvPicPr>
          <p:nvPr/>
        </p:nvPicPr>
        <p:blipFill>
          <a:blip r:embed="rId3"/>
          <a:stretch>
            <a:fillRect/>
          </a:stretch>
        </p:blipFill>
        <p:spPr>
          <a:xfrm>
            <a:off x="313151" y="2331465"/>
            <a:ext cx="3526247" cy="4192238"/>
          </a:xfrm>
          <a:prstGeom prst="rect">
            <a:avLst/>
          </a:prstGeom>
        </p:spPr>
      </p:pic>
    </p:spTree>
    <p:extLst>
      <p:ext uri="{BB962C8B-B14F-4D97-AF65-F5344CB8AC3E}">
        <p14:creationId xmlns:p14="http://schemas.microsoft.com/office/powerpoint/2010/main" val="353594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PÕHIMÕTTED</a:t>
            </a:r>
          </a:p>
        </p:txBody>
      </p:sp>
      <p:pic>
        <p:nvPicPr>
          <p:cNvPr id="4" name="Pilt 3">
            <a:extLst>
              <a:ext uri="{FF2B5EF4-FFF2-40B4-BE49-F238E27FC236}">
                <a16:creationId xmlns:a16="http://schemas.microsoft.com/office/drawing/2014/main" id="{950837FF-58A1-4067-B299-5274670FA86D}"/>
              </a:ext>
            </a:extLst>
          </p:cNvPr>
          <p:cNvPicPr>
            <a:picLocks noChangeAspect="1"/>
          </p:cNvPicPr>
          <p:nvPr/>
        </p:nvPicPr>
        <p:blipFill>
          <a:blip r:embed="rId2"/>
          <a:stretch>
            <a:fillRect/>
          </a:stretch>
        </p:blipFill>
        <p:spPr>
          <a:xfrm>
            <a:off x="313151" y="847973"/>
            <a:ext cx="9592927" cy="6010027"/>
          </a:xfrm>
          <a:prstGeom prst="rect">
            <a:avLst/>
          </a:prstGeom>
        </p:spPr>
      </p:pic>
      <p:pic>
        <p:nvPicPr>
          <p:cNvPr id="7" name="Pilt 6">
            <a:extLst>
              <a:ext uri="{FF2B5EF4-FFF2-40B4-BE49-F238E27FC236}">
                <a16:creationId xmlns:a16="http://schemas.microsoft.com/office/drawing/2014/main" id="{4F708462-9004-40E3-93C4-45D1ADE11780}"/>
              </a:ext>
            </a:extLst>
          </p:cNvPr>
          <p:cNvPicPr>
            <a:picLocks noChangeAspect="1"/>
          </p:cNvPicPr>
          <p:nvPr/>
        </p:nvPicPr>
        <p:blipFill>
          <a:blip r:embed="rId3"/>
          <a:stretch>
            <a:fillRect/>
          </a:stretch>
        </p:blipFill>
        <p:spPr>
          <a:xfrm>
            <a:off x="7895303" y="4006607"/>
            <a:ext cx="4296697" cy="2851393"/>
          </a:xfrm>
          <a:prstGeom prst="rect">
            <a:avLst/>
          </a:prstGeom>
        </p:spPr>
      </p:pic>
      <p:pic>
        <p:nvPicPr>
          <p:cNvPr id="9" name="Pilt 8">
            <a:extLst>
              <a:ext uri="{FF2B5EF4-FFF2-40B4-BE49-F238E27FC236}">
                <a16:creationId xmlns:a16="http://schemas.microsoft.com/office/drawing/2014/main" id="{793951C0-9E9A-4230-B919-827F58E96AF5}"/>
              </a:ext>
            </a:extLst>
          </p:cNvPr>
          <p:cNvPicPr>
            <a:picLocks noChangeAspect="1"/>
          </p:cNvPicPr>
          <p:nvPr/>
        </p:nvPicPr>
        <p:blipFill rotWithShape="1">
          <a:blip r:embed="rId4"/>
          <a:srcRect l="14056"/>
          <a:stretch/>
        </p:blipFill>
        <p:spPr>
          <a:xfrm>
            <a:off x="9906078" y="844480"/>
            <a:ext cx="2285922" cy="3162127"/>
          </a:xfrm>
          <a:prstGeom prst="rect">
            <a:avLst/>
          </a:prstGeom>
        </p:spPr>
      </p:pic>
    </p:spTree>
    <p:extLst>
      <p:ext uri="{BB962C8B-B14F-4D97-AF65-F5344CB8AC3E}">
        <p14:creationId xmlns:p14="http://schemas.microsoft.com/office/powerpoint/2010/main" val="116999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PÕHIMÕTTED</a:t>
            </a:r>
          </a:p>
        </p:txBody>
      </p:sp>
      <p:pic>
        <p:nvPicPr>
          <p:cNvPr id="5" name="Pilt 4">
            <a:extLst>
              <a:ext uri="{FF2B5EF4-FFF2-40B4-BE49-F238E27FC236}">
                <a16:creationId xmlns:a16="http://schemas.microsoft.com/office/drawing/2014/main" id="{456A33DC-297A-4C0D-95CE-65257F0429A2}"/>
              </a:ext>
            </a:extLst>
          </p:cNvPr>
          <p:cNvPicPr>
            <a:picLocks noChangeAspect="1"/>
          </p:cNvPicPr>
          <p:nvPr/>
        </p:nvPicPr>
        <p:blipFill>
          <a:blip r:embed="rId2"/>
          <a:stretch>
            <a:fillRect/>
          </a:stretch>
        </p:blipFill>
        <p:spPr>
          <a:xfrm>
            <a:off x="313151" y="844480"/>
            <a:ext cx="5582132" cy="6176128"/>
          </a:xfrm>
          <a:prstGeom prst="rect">
            <a:avLst/>
          </a:prstGeom>
        </p:spPr>
      </p:pic>
      <p:pic>
        <p:nvPicPr>
          <p:cNvPr id="8" name="Pilt 7">
            <a:extLst>
              <a:ext uri="{FF2B5EF4-FFF2-40B4-BE49-F238E27FC236}">
                <a16:creationId xmlns:a16="http://schemas.microsoft.com/office/drawing/2014/main" id="{9667B2B7-9D68-4BB1-83E4-509B9BAF8EB9}"/>
              </a:ext>
            </a:extLst>
          </p:cNvPr>
          <p:cNvPicPr>
            <a:picLocks noChangeAspect="1"/>
          </p:cNvPicPr>
          <p:nvPr/>
        </p:nvPicPr>
        <p:blipFill>
          <a:blip r:embed="rId3"/>
          <a:stretch>
            <a:fillRect/>
          </a:stretch>
        </p:blipFill>
        <p:spPr>
          <a:xfrm>
            <a:off x="6296717" y="844480"/>
            <a:ext cx="5582132" cy="4484604"/>
          </a:xfrm>
          <a:prstGeom prst="rect">
            <a:avLst/>
          </a:prstGeom>
        </p:spPr>
      </p:pic>
      <p:pic>
        <p:nvPicPr>
          <p:cNvPr id="10" name="Pilt 9">
            <a:extLst>
              <a:ext uri="{FF2B5EF4-FFF2-40B4-BE49-F238E27FC236}">
                <a16:creationId xmlns:a16="http://schemas.microsoft.com/office/drawing/2014/main" id="{B7B2E124-E72B-49EE-B995-16FB2C8B04C8}"/>
              </a:ext>
            </a:extLst>
          </p:cNvPr>
          <p:cNvPicPr>
            <a:picLocks noChangeAspect="1"/>
          </p:cNvPicPr>
          <p:nvPr/>
        </p:nvPicPr>
        <p:blipFill>
          <a:blip r:embed="rId4"/>
          <a:stretch>
            <a:fillRect/>
          </a:stretch>
        </p:blipFill>
        <p:spPr>
          <a:xfrm>
            <a:off x="6296717" y="5329084"/>
            <a:ext cx="5582132" cy="3548953"/>
          </a:xfrm>
          <a:prstGeom prst="rect">
            <a:avLst/>
          </a:prstGeom>
        </p:spPr>
      </p:pic>
    </p:spTree>
    <p:extLst>
      <p:ext uri="{BB962C8B-B14F-4D97-AF65-F5344CB8AC3E}">
        <p14:creationId xmlns:p14="http://schemas.microsoft.com/office/powerpoint/2010/main" val="243683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lt 10">
            <a:extLst>
              <a:ext uri="{FF2B5EF4-FFF2-40B4-BE49-F238E27FC236}">
                <a16:creationId xmlns:a16="http://schemas.microsoft.com/office/drawing/2014/main" id="{14B7A2D5-DC60-4F69-A9D1-895ADA07F4CC}"/>
              </a:ext>
            </a:extLst>
          </p:cNvPr>
          <p:cNvPicPr>
            <a:picLocks noChangeAspect="1"/>
          </p:cNvPicPr>
          <p:nvPr/>
        </p:nvPicPr>
        <p:blipFill>
          <a:blip r:embed="rId2"/>
          <a:stretch>
            <a:fillRect/>
          </a:stretch>
        </p:blipFill>
        <p:spPr>
          <a:xfrm>
            <a:off x="6204804" y="844481"/>
            <a:ext cx="6193668" cy="6013520"/>
          </a:xfrm>
          <a:prstGeom prst="rect">
            <a:avLst/>
          </a:prstGeom>
        </p:spPr>
      </p:pic>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PÕHIMÕTTED</a:t>
            </a:r>
          </a:p>
        </p:txBody>
      </p:sp>
      <p:pic>
        <p:nvPicPr>
          <p:cNvPr id="4" name="Pilt 3">
            <a:extLst>
              <a:ext uri="{FF2B5EF4-FFF2-40B4-BE49-F238E27FC236}">
                <a16:creationId xmlns:a16="http://schemas.microsoft.com/office/drawing/2014/main" id="{6212DF4F-57F5-49E2-A45A-0A04385DDF3E}"/>
              </a:ext>
            </a:extLst>
          </p:cNvPr>
          <p:cNvPicPr>
            <a:picLocks noChangeAspect="1"/>
          </p:cNvPicPr>
          <p:nvPr/>
        </p:nvPicPr>
        <p:blipFill>
          <a:blip r:embed="rId3"/>
          <a:stretch>
            <a:fillRect/>
          </a:stretch>
        </p:blipFill>
        <p:spPr>
          <a:xfrm>
            <a:off x="313152" y="844481"/>
            <a:ext cx="6117145" cy="5207947"/>
          </a:xfrm>
          <a:prstGeom prst="rect">
            <a:avLst/>
          </a:prstGeom>
        </p:spPr>
      </p:pic>
      <p:pic>
        <p:nvPicPr>
          <p:cNvPr id="7" name="Pilt 6">
            <a:extLst>
              <a:ext uri="{FF2B5EF4-FFF2-40B4-BE49-F238E27FC236}">
                <a16:creationId xmlns:a16="http://schemas.microsoft.com/office/drawing/2014/main" id="{47EF1ABA-3251-409E-95B2-42CE08B51C76}"/>
              </a:ext>
            </a:extLst>
          </p:cNvPr>
          <p:cNvPicPr>
            <a:picLocks noChangeAspect="1"/>
          </p:cNvPicPr>
          <p:nvPr/>
        </p:nvPicPr>
        <p:blipFill>
          <a:blip r:embed="rId4"/>
          <a:stretch>
            <a:fillRect/>
          </a:stretch>
        </p:blipFill>
        <p:spPr>
          <a:xfrm>
            <a:off x="313151" y="6049272"/>
            <a:ext cx="6117145" cy="862470"/>
          </a:xfrm>
          <a:prstGeom prst="rect">
            <a:avLst/>
          </a:prstGeom>
        </p:spPr>
      </p:pic>
    </p:spTree>
    <p:extLst>
      <p:ext uri="{BB962C8B-B14F-4D97-AF65-F5344CB8AC3E}">
        <p14:creationId xmlns:p14="http://schemas.microsoft.com/office/powerpoint/2010/main" val="241993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PÕHIMÕTTED</a:t>
            </a:r>
          </a:p>
        </p:txBody>
      </p:sp>
      <p:pic>
        <p:nvPicPr>
          <p:cNvPr id="5" name="Pilt 4">
            <a:extLst>
              <a:ext uri="{FF2B5EF4-FFF2-40B4-BE49-F238E27FC236}">
                <a16:creationId xmlns:a16="http://schemas.microsoft.com/office/drawing/2014/main" id="{12DCFBD5-80C8-42E3-8B5B-838C134E6B98}"/>
              </a:ext>
            </a:extLst>
          </p:cNvPr>
          <p:cNvPicPr>
            <a:picLocks noChangeAspect="1"/>
          </p:cNvPicPr>
          <p:nvPr/>
        </p:nvPicPr>
        <p:blipFill>
          <a:blip r:embed="rId2"/>
          <a:stretch>
            <a:fillRect/>
          </a:stretch>
        </p:blipFill>
        <p:spPr>
          <a:xfrm>
            <a:off x="74494" y="820363"/>
            <a:ext cx="5945278" cy="6560038"/>
          </a:xfrm>
          <a:prstGeom prst="rect">
            <a:avLst/>
          </a:prstGeom>
        </p:spPr>
      </p:pic>
      <p:pic>
        <p:nvPicPr>
          <p:cNvPr id="8" name="Pilt 7">
            <a:extLst>
              <a:ext uri="{FF2B5EF4-FFF2-40B4-BE49-F238E27FC236}">
                <a16:creationId xmlns:a16="http://schemas.microsoft.com/office/drawing/2014/main" id="{8F4CA5D1-F7B6-4387-8E34-C0329E580D1C}"/>
              </a:ext>
            </a:extLst>
          </p:cNvPr>
          <p:cNvPicPr>
            <a:picLocks noChangeAspect="1"/>
          </p:cNvPicPr>
          <p:nvPr/>
        </p:nvPicPr>
        <p:blipFill>
          <a:blip r:embed="rId3"/>
          <a:stretch>
            <a:fillRect/>
          </a:stretch>
        </p:blipFill>
        <p:spPr>
          <a:xfrm>
            <a:off x="6096000" y="820363"/>
            <a:ext cx="5942102" cy="5671655"/>
          </a:xfrm>
          <a:prstGeom prst="rect">
            <a:avLst/>
          </a:prstGeom>
        </p:spPr>
      </p:pic>
    </p:spTree>
    <p:extLst>
      <p:ext uri="{BB962C8B-B14F-4D97-AF65-F5344CB8AC3E}">
        <p14:creationId xmlns:p14="http://schemas.microsoft.com/office/powerpoint/2010/main" val="76086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132367"/>
            <a:ext cx="11565698" cy="712113"/>
          </a:xfrm>
        </p:spPr>
        <p:txBody>
          <a:bodyPr/>
          <a:lstStyle/>
          <a:p>
            <a:r>
              <a:rPr lang="et-EE" b="1" dirty="0"/>
              <a:t>PÕHIMÕTTED</a:t>
            </a:r>
          </a:p>
        </p:txBody>
      </p:sp>
      <p:pic>
        <p:nvPicPr>
          <p:cNvPr id="4" name="Pilt 3">
            <a:extLst>
              <a:ext uri="{FF2B5EF4-FFF2-40B4-BE49-F238E27FC236}">
                <a16:creationId xmlns:a16="http://schemas.microsoft.com/office/drawing/2014/main" id="{0ECEF0D4-06E8-4C57-8224-894B7240C493}"/>
              </a:ext>
            </a:extLst>
          </p:cNvPr>
          <p:cNvPicPr>
            <a:picLocks noChangeAspect="1"/>
          </p:cNvPicPr>
          <p:nvPr/>
        </p:nvPicPr>
        <p:blipFill>
          <a:blip r:embed="rId2"/>
          <a:stretch>
            <a:fillRect/>
          </a:stretch>
        </p:blipFill>
        <p:spPr>
          <a:xfrm>
            <a:off x="313151" y="844480"/>
            <a:ext cx="5782849" cy="869429"/>
          </a:xfrm>
          <a:prstGeom prst="rect">
            <a:avLst/>
          </a:prstGeom>
        </p:spPr>
      </p:pic>
      <p:pic>
        <p:nvPicPr>
          <p:cNvPr id="7" name="Pilt 6">
            <a:extLst>
              <a:ext uri="{FF2B5EF4-FFF2-40B4-BE49-F238E27FC236}">
                <a16:creationId xmlns:a16="http://schemas.microsoft.com/office/drawing/2014/main" id="{CAFBF759-49BE-4652-BF97-967003FB4726}"/>
              </a:ext>
            </a:extLst>
          </p:cNvPr>
          <p:cNvPicPr>
            <a:picLocks noChangeAspect="1"/>
          </p:cNvPicPr>
          <p:nvPr/>
        </p:nvPicPr>
        <p:blipFill>
          <a:blip r:embed="rId3"/>
          <a:stretch>
            <a:fillRect/>
          </a:stretch>
        </p:blipFill>
        <p:spPr>
          <a:xfrm>
            <a:off x="313151" y="1713909"/>
            <a:ext cx="5782849" cy="4781639"/>
          </a:xfrm>
          <a:prstGeom prst="rect">
            <a:avLst/>
          </a:prstGeom>
        </p:spPr>
      </p:pic>
    </p:spTree>
    <p:extLst>
      <p:ext uri="{BB962C8B-B14F-4D97-AF65-F5344CB8AC3E}">
        <p14:creationId xmlns:p14="http://schemas.microsoft.com/office/powerpoint/2010/main" val="1686663048"/>
      </p:ext>
    </p:extLst>
  </p:cSld>
  <p:clrMapOvr>
    <a:masterClrMapping/>
  </p:clrMapOvr>
</p:sld>
</file>

<file path=ppt/theme/theme1.xml><?xml version="1.0" encoding="utf-8"?>
<a:theme xmlns:a="http://schemas.openxmlformats.org/drawingml/2006/main" name="Office Theme">
  <a:themeElements>
    <a:clrScheme name="Office'i kujundu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i kujundus">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i kujund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1833</TotalTime>
  <Words>365</Words>
  <Application>Microsoft Office PowerPoint</Application>
  <PresentationFormat>Laiekraan</PresentationFormat>
  <Paragraphs>55</Paragraphs>
  <Slides>16</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16</vt:i4>
      </vt:variant>
    </vt:vector>
  </HeadingPairs>
  <TitlesOfParts>
    <vt:vector size="20" baseType="lpstr">
      <vt:lpstr>Arial</vt:lpstr>
      <vt:lpstr>Calibri</vt:lpstr>
      <vt:lpstr>Calibri Light</vt:lpstr>
      <vt:lpstr>Office Theme</vt:lpstr>
      <vt:lpstr>Järva valla üldplaneering</vt:lpstr>
      <vt:lpstr>PÄEVAKORD</vt:lpstr>
      <vt:lpstr>ÜLDPLANEERING</vt:lpstr>
      <vt:lpstr>PÕHIMÕTTED</vt:lpstr>
      <vt:lpstr>PÕHIMÕTTED</vt:lpstr>
      <vt:lpstr>PÕHIMÕTTED</vt:lpstr>
      <vt:lpstr>PÕHIMÕTTED</vt:lpstr>
      <vt:lpstr>PÕHIMÕTTED</vt:lpstr>
      <vt:lpstr>PÕHIMÕTTED</vt:lpstr>
      <vt:lpstr>PÕHIMÕTTED</vt:lpstr>
      <vt:lpstr>PÕHIMÕTTED</vt:lpstr>
      <vt:lpstr>PÕHIMÕTTED</vt:lpstr>
      <vt:lpstr>PÕHIMÕTTED</vt:lpstr>
      <vt:lpstr>KSH</vt:lpstr>
      <vt:lpstr>PROTSESS</vt:lpstr>
      <vt:lpstr>Tänud ära kuulamast ja vaatamast!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Heiki Kalberg</dc:creator>
  <cp:lastModifiedBy>Ilme Kukk</cp:lastModifiedBy>
  <cp:revision>61</cp:revision>
  <dcterms:created xsi:type="dcterms:W3CDTF">2019-09-06T07:00:21Z</dcterms:created>
  <dcterms:modified xsi:type="dcterms:W3CDTF">2020-12-16T14:21:41Z</dcterms:modified>
</cp:coreProperties>
</file>